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  <p:sldMasterId id="2147484206" r:id="rId2"/>
  </p:sldMasterIdLst>
  <p:notesMasterIdLst>
    <p:notesMasterId r:id="rId97"/>
  </p:notesMasterIdLst>
  <p:handoutMasterIdLst>
    <p:handoutMasterId r:id="rId98"/>
  </p:handoutMasterIdLst>
  <p:sldIdLst>
    <p:sldId id="667" r:id="rId3"/>
    <p:sldId id="668" r:id="rId4"/>
    <p:sldId id="669" r:id="rId5"/>
    <p:sldId id="670" r:id="rId6"/>
    <p:sldId id="671" r:id="rId7"/>
    <p:sldId id="672" r:id="rId8"/>
    <p:sldId id="673" r:id="rId9"/>
    <p:sldId id="674" r:id="rId10"/>
    <p:sldId id="675" r:id="rId11"/>
    <p:sldId id="676" r:id="rId12"/>
    <p:sldId id="677" r:id="rId13"/>
    <p:sldId id="256" r:id="rId14"/>
    <p:sldId id="661" r:id="rId15"/>
    <p:sldId id="662" r:id="rId16"/>
    <p:sldId id="663" r:id="rId17"/>
    <p:sldId id="664" r:id="rId18"/>
    <p:sldId id="665" r:id="rId19"/>
    <p:sldId id="666" r:id="rId20"/>
    <p:sldId id="395" r:id="rId21"/>
    <p:sldId id="638" r:id="rId22"/>
    <p:sldId id="393" r:id="rId23"/>
    <p:sldId id="394" r:id="rId24"/>
    <p:sldId id="392" r:id="rId25"/>
    <p:sldId id="351" r:id="rId26"/>
    <p:sldId id="639" r:id="rId27"/>
    <p:sldId id="636" r:id="rId28"/>
    <p:sldId id="637" r:id="rId29"/>
    <p:sldId id="355" r:id="rId30"/>
    <p:sldId id="656" r:id="rId31"/>
    <p:sldId id="657" r:id="rId32"/>
    <p:sldId id="379" r:id="rId33"/>
    <p:sldId id="357" r:id="rId34"/>
    <p:sldId id="385" r:id="rId35"/>
    <p:sldId id="625" r:id="rId36"/>
    <p:sldId id="626" r:id="rId37"/>
    <p:sldId id="627" r:id="rId38"/>
    <p:sldId id="628" r:id="rId39"/>
    <p:sldId id="380" r:id="rId40"/>
    <p:sldId id="381" r:id="rId41"/>
    <p:sldId id="382" r:id="rId42"/>
    <p:sldId id="383" r:id="rId43"/>
    <p:sldId id="384" r:id="rId44"/>
    <p:sldId id="386" r:id="rId45"/>
    <p:sldId id="387" r:id="rId46"/>
    <p:sldId id="523" r:id="rId47"/>
    <p:sldId id="525" r:id="rId48"/>
    <p:sldId id="530" r:id="rId49"/>
    <p:sldId id="532" r:id="rId50"/>
    <p:sldId id="388" r:id="rId51"/>
    <p:sldId id="389" r:id="rId52"/>
    <p:sldId id="390" r:id="rId53"/>
    <p:sldId id="370" r:id="rId54"/>
    <p:sldId id="410" r:id="rId55"/>
    <p:sldId id="411" r:id="rId56"/>
    <p:sldId id="412" r:id="rId57"/>
    <p:sldId id="413" r:id="rId58"/>
    <p:sldId id="414" r:id="rId59"/>
    <p:sldId id="364" r:id="rId60"/>
    <p:sldId id="658" r:id="rId61"/>
    <p:sldId id="365" r:id="rId62"/>
    <p:sldId id="366" r:id="rId63"/>
    <p:sldId id="368" r:id="rId64"/>
    <p:sldId id="563" r:id="rId65"/>
    <p:sldId id="564" r:id="rId66"/>
    <p:sldId id="367" r:id="rId67"/>
    <p:sldId id="659" r:id="rId68"/>
    <p:sldId id="660" r:id="rId69"/>
    <p:sldId id="369" r:id="rId70"/>
    <p:sldId id="565" r:id="rId71"/>
    <p:sldId id="646" r:id="rId72"/>
    <p:sldId id="359" r:id="rId73"/>
    <p:sldId id="360" r:id="rId74"/>
    <p:sldId id="651" r:id="rId75"/>
    <p:sldId id="653" r:id="rId76"/>
    <p:sldId id="654" r:id="rId77"/>
    <p:sldId id="647" r:id="rId78"/>
    <p:sldId id="648" r:id="rId79"/>
    <p:sldId id="655" r:id="rId80"/>
    <p:sldId id="649" r:id="rId81"/>
    <p:sldId id="652" r:id="rId82"/>
    <p:sldId id="650" r:id="rId83"/>
    <p:sldId id="407" r:id="rId84"/>
    <p:sldId id="358" r:id="rId85"/>
    <p:sldId id="409" r:id="rId86"/>
    <p:sldId id="397" r:id="rId87"/>
    <p:sldId id="679" r:id="rId88"/>
    <p:sldId id="377" r:id="rId89"/>
    <p:sldId id="375" r:id="rId90"/>
    <p:sldId id="376" r:id="rId91"/>
    <p:sldId id="635" r:id="rId92"/>
    <p:sldId id="634" r:id="rId93"/>
    <p:sldId id="374" r:id="rId94"/>
    <p:sldId id="633" r:id="rId95"/>
    <p:sldId id="680" r:id="rId96"/>
  </p:sldIdLst>
  <p:sldSz cx="12192000" cy="6858000"/>
  <p:notesSz cx="6735763" cy="9869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-78" y="-7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58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39ADB-85E2-4F74-A982-DAB1683A5709}" type="doc">
      <dgm:prSet loTypeId="urn:microsoft.com/office/officeart/2005/8/layout/venn1" loCatId="relationship" qsTypeId="urn:microsoft.com/office/officeart/2005/8/quickstyle/simple4" qsCatId="simple" csTypeId="urn:microsoft.com/office/officeart/2005/8/colors/colorful1" csCatId="colorful" phldr="1"/>
      <dgm:spPr/>
    </dgm:pt>
    <dgm:pt modelId="{9CE49841-11FF-4783-9A53-979118B716ED}">
      <dgm:prSet phldrT="[텍스트]" custT="1"/>
      <dgm:spPr/>
      <dgm:t>
        <a:bodyPr/>
        <a:lstStyle/>
        <a:p>
          <a:pPr latinLnBrk="1"/>
          <a:r>
            <a:rPr lang="en-US" altLang="ko-KR" sz="2400" b="1" cap="none" spc="0" dirty="0" smtClean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Artificial Intelligence</a:t>
          </a:r>
        </a:p>
      </dgm:t>
    </dgm:pt>
    <dgm:pt modelId="{466058B4-43C1-47E2-8FAF-FA556DDE0F7F}" type="parTrans" cxnId="{C442B8D4-69F7-45C5-9EF8-7517AC4DCFAF}">
      <dgm:prSet/>
      <dgm:spPr/>
      <dgm:t>
        <a:bodyPr/>
        <a:lstStyle/>
        <a:p>
          <a:pPr latinLnBrk="1"/>
          <a:endParaRPr lang="ko-KR" altLang="en-US" sz="2400"/>
        </a:p>
      </dgm:t>
    </dgm:pt>
    <dgm:pt modelId="{6CBFA9DB-5F78-4D3A-A6E8-B7AA7425374F}" type="sibTrans" cxnId="{C442B8D4-69F7-45C5-9EF8-7517AC4DCFAF}">
      <dgm:prSet/>
      <dgm:spPr/>
      <dgm:t>
        <a:bodyPr/>
        <a:lstStyle/>
        <a:p>
          <a:pPr latinLnBrk="1"/>
          <a:endParaRPr lang="ko-KR" altLang="en-US" sz="2400"/>
        </a:p>
      </dgm:t>
    </dgm:pt>
    <dgm:pt modelId="{7C72E07C-5AE2-4913-A8AF-BFA7F58E37A4}">
      <dgm:prSet phldrT="[텍스트]" custT="1"/>
      <dgm:spPr/>
      <dgm:t>
        <a:bodyPr/>
        <a:lstStyle/>
        <a:p>
          <a:pPr latinLnBrk="1">
            <a:lnSpc>
              <a:spcPct val="70000"/>
            </a:lnSpc>
          </a:pPr>
          <a:r>
            <a:rPr lang="en-US" altLang="ko-KR" sz="2400" b="1" cap="none" spc="0" dirty="0" smtClean="0">
              <a:ln/>
              <a:effectLst/>
              <a:latin typeface="+mn-ea"/>
              <a:ea typeface="+mn-ea"/>
            </a:rPr>
            <a:t>Data Base</a:t>
          </a:r>
          <a:endParaRPr lang="ko-KR" altLang="en-US" sz="2400" b="1" cap="none" spc="0" dirty="0">
            <a:ln/>
            <a:effectLst/>
            <a:latin typeface="+mn-ea"/>
            <a:ea typeface="+mn-ea"/>
          </a:endParaRPr>
        </a:p>
      </dgm:t>
    </dgm:pt>
    <dgm:pt modelId="{316B9FC4-7D51-4FA7-BD89-181F045E6C7B}" type="parTrans" cxnId="{3855C56A-042F-4F42-80B6-D1503DAF51D5}">
      <dgm:prSet/>
      <dgm:spPr/>
      <dgm:t>
        <a:bodyPr/>
        <a:lstStyle/>
        <a:p>
          <a:pPr latinLnBrk="1"/>
          <a:endParaRPr lang="ko-KR" altLang="en-US" sz="2400"/>
        </a:p>
      </dgm:t>
    </dgm:pt>
    <dgm:pt modelId="{3C7EDC82-E0EE-4F4F-B98D-5B20A345E09E}" type="sibTrans" cxnId="{3855C56A-042F-4F42-80B6-D1503DAF51D5}">
      <dgm:prSet/>
      <dgm:spPr/>
      <dgm:t>
        <a:bodyPr/>
        <a:lstStyle/>
        <a:p>
          <a:pPr latinLnBrk="1"/>
          <a:endParaRPr lang="ko-KR" altLang="en-US" sz="2400"/>
        </a:p>
      </dgm:t>
    </dgm:pt>
    <dgm:pt modelId="{4D852875-26D7-4AEF-944A-A4E6F53387E9}">
      <dgm:prSet phldrT="[텍스트]" custT="1"/>
      <dgm:spPr/>
      <dgm:t>
        <a:bodyPr/>
        <a:lstStyle/>
        <a:p>
          <a:pPr latinLnBrk="1"/>
          <a:r>
            <a:rPr lang="en-US" altLang="ko-KR" sz="2400" b="1" cap="none" spc="0" dirty="0" smtClean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ea"/>
              <a:ea typeface="+mn-ea"/>
            </a:rPr>
            <a:t>Information Retrieval</a:t>
          </a:r>
          <a:endParaRPr lang="ko-KR" altLang="en-US" sz="2400" b="1" cap="none" spc="0" dirty="0">
            <a:ln w="11430"/>
            <a:effectLst>
              <a:outerShdw blurRad="50800" dist="39000" dir="5460000" algn="tl">
                <a:srgbClr val="000000">
                  <a:alpha val="38000"/>
                </a:srgbClr>
              </a:outerShdw>
            </a:effectLst>
            <a:latin typeface="+mn-ea"/>
            <a:ea typeface="+mn-ea"/>
          </a:endParaRPr>
        </a:p>
      </dgm:t>
    </dgm:pt>
    <dgm:pt modelId="{296CF457-42DF-4C13-937E-A6A3E64E52A9}" type="parTrans" cxnId="{124843B6-2908-4137-9EAE-04685315F5EA}">
      <dgm:prSet/>
      <dgm:spPr/>
      <dgm:t>
        <a:bodyPr/>
        <a:lstStyle/>
        <a:p>
          <a:pPr latinLnBrk="1"/>
          <a:endParaRPr lang="ko-KR" altLang="en-US" sz="2400"/>
        </a:p>
      </dgm:t>
    </dgm:pt>
    <dgm:pt modelId="{D1DFC756-A98B-44F7-87CB-C53DBEC076C5}" type="sibTrans" cxnId="{124843B6-2908-4137-9EAE-04685315F5EA}">
      <dgm:prSet/>
      <dgm:spPr/>
      <dgm:t>
        <a:bodyPr/>
        <a:lstStyle/>
        <a:p>
          <a:pPr latinLnBrk="1"/>
          <a:endParaRPr lang="ko-KR" altLang="en-US" sz="2400"/>
        </a:p>
      </dgm:t>
    </dgm:pt>
    <dgm:pt modelId="{7B86820F-F2E0-4328-A3E5-696AC619A14A}">
      <dgm:prSet phldrT="[텍스트]" custT="1"/>
      <dgm:spPr/>
      <dgm:t>
        <a:bodyPr/>
        <a:lstStyle/>
        <a:p>
          <a:pPr latinLnBrk="1"/>
          <a:r>
            <a:rPr lang="en-US" altLang="ko-KR" sz="2400" b="1" cap="none" spc="0" dirty="0" smtClean="0">
              <a:ln w="11430"/>
              <a:solidFill>
                <a:srgbClr val="FF66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ea"/>
              <a:ea typeface="+mn-ea"/>
            </a:rPr>
            <a:t>Web Technology</a:t>
          </a:r>
          <a:endParaRPr lang="ko-KR" altLang="en-US" sz="2400" b="1" cap="none" spc="0" dirty="0">
            <a:ln w="11430"/>
            <a:solidFill>
              <a:srgbClr val="FF6600"/>
            </a:solidFill>
            <a:effectLst>
              <a:outerShdw blurRad="50800" dist="39000" dir="5460000" algn="tl">
                <a:srgbClr val="000000">
                  <a:alpha val="38000"/>
                </a:srgbClr>
              </a:outerShdw>
            </a:effectLst>
            <a:latin typeface="+mn-ea"/>
            <a:ea typeface="+mn-ea"/>
          </a:endParaRPr>
        </a:p>
      </dgm:t>
    </dgm:pt>
    <dgm:pt modelId="{6AC7EF44-0FBC-475F-B2E8-FA402F2A2D53}" type="parTrans" cxnId="{F812A0D5-F707-4A82-A546-8F9B5EC1ECC7}">
      <dgm:prSet/>
      <dgm:spPr/>
      <dgm:t>
        <a:bodyPr/>
        <a:lstStyle/>
        <a:p>
          <a:pPr latinLnBrk="1"/>
          <a:endParaRPr lang="ko-KR" altLang="en-US" sz="2400"/>
        </a:p>
      </dgm:t>
    </dgm:pt>
    <dgm:pt modelId="{E83E69C7-BC5E-4AF1-B278-22B46171F15E}" type="sibTrans" cxnId="{F812A0D5-F707-4A82-A546-8F9B5EC1ECC7}">
      <dgm:prSet/>
      <dgm:spPr/>
      <dgm:t>
        <a:bodyPr/>
        <a:lstStyle/>
        <a:p>
          <a:pPr latinLnBrk="1"/>
          <a:endParaRPr lang="ko-KR" altLang="en-US" sz="2400"/>
        </a:p>
      </dgm:t>
    </dgm:pt>
    <dgm:pt modelId="{2E3384A1-CFE5-4C18-93FA-17EB567A5BD9}">
      <dgm:prSet phldrT="[텍스트]" custT="1"/>
      <dgm:spPr/>
      <dgm:t>
        <a:bodyPr/>
        <a:lstStyle/>
        <a:p>
          <a:pPr latinLnBrk="1"/>
          <a:r>
            <a:rPr lang="en-US" altLang="ko-KR" sz="2400" b="1" cap="none" spc="0" dirty="0" smtClean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ea"/>
              <a:ea typeface="+mn-ea"/>
            </a:rPr>
            <a:t>Statistics Mathematics</a:t>
          </a:r>
          <a:endParaRPr lang="ko-KR" altLang="en-US" sz="2400" b="1" cap="none" spc="0" dirty="0">
            <a:ln w="11430"/>
            <a:effectLst>
              <a:outerShdw blurRad="50800" dist="39000" dir="5460000" algn="tl">
                <a:srgbClr val="000000">
                  <a:alpha val="38000"/>
                </a:srgbClr>
              </a:outerShdw>
            </a:effectLst>
            <a:latin typeface="+mn-ea"/>
            <a:ea typeface="+mn-ea"/>
          </a:endParaRPr>
        </a:p>
      </dgm:t>
    </dgm:pt>
    <dgm:pt modelId="{7C6B5FCB-B66F-459E-8276-20B708FF1385}" type="parTrans" cxnId="{7D2685A4-9BB7-45C6-82A0-110270D16508}">
      <dgm:prSet/>
      <dgm:spPr/>
      <dgm:t>
        <a:bodyPr/>
        <a:lstStyle/>
        <a:p>
          <a:pPr latinLnBrk="1"/>
          <a:endParaRPr lang="ko-KR" altLang="en-US" sz="2400"/>
        </a:p>
      </dgm:t>
    </dgm:pt>
    <dgm:pt modelId="{639793DD-2EAF-45C3-AA87-49CA09108943}" type="sibTrans" cxnId="{7D2685A4-9BB7-45C6-82A0-110270D16508}">
      <dgm:prSet/>
      <dgm:spPr/>
      <dgm:t>
        <a:bodyPr/>
        <a:lstStyle/>
        <a:p>
          <a:pPr latinLnBrk="1"/>
          <a:endParaRPr lang="ko-KR" altLang="en-US" sz="2400"/>
        </a:p>
      </dgm:t>
    </dgm:pt>
    <dgm:pt modelId="{FBFBF5AC-441C-492B-A1DF-A2B66A190E8B}" type="pres">
      <dgm:prSet presAssocID="{D1639ADB-85E2-4F74-A982-DAB1683A5709}" presName="compositeShape" presStyleCnt="0">
        <dgm:presLayoutVars>
          <dgm:chMax val="7"/>
          <dgm:dir/>
          <dgm:resizeHandles val="exact"/>
        </dgm:presLayoutVars>
      </dgm:prSet>
      <dgm:spPr/>
    </dgm:pt>
    <dgm:pt modelId="{44198A68-EAD0-4EB8-A95B-17CD05E474D9}" type="pres">
      <dgm:prSet presAssocID="{9CE49841-11FF-4783-9A53-979118B716ED}" presName="circ1" presStyleLbl="vennNode1" presStyleIdx="0" presStyleCnt="5" custScaleX="183047" custScaleY="180911" custLinFactY="-2604" custLinFactNeighborX="13058" custLinFactNeighborY="-100000"/>
      <dgm:spPr/>
    </dgm:pt>
    <dgm:pt modelId="{BD1C86D5-4453-477A-B1DF-406E17FBD2ED}" type="pres">
      <dgm:prSet presAssocID="{9CE49841-11FF-4783-9A53-979118B716ED}" presName="circ1Tx" presStyleLbl="revTx" presStyleIdx="0" presStyleCnt="0" custLinFactY="100000" custLinFactNeighborX="75938" custLinFactNeighborY="15078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0406A2-3B53-404C-A35C-D6B0544C13FF}" type="pres">
      <dgm:prSet presAssocID="{7C72E07C-5AE2-4913-A8AF-BFA7F58E37A4}" presName="circ2" presStyleLbl="vennNode1" presStyleIdx="1" presStyleCnt="5" custScaleX="183047" custScaleY="180911" custLinFactNeighborX="59973" custLinFactNeighborY="-68225"/>
      <dgm:spPr/>
    </dgm:pt>
    <dgm:pt modelId="{D9CD70EE-E0ED-47A2-861E-0C5FDD594AEF}" type="pres">
      <dgm:prSet presAssocID="{7C72E07C-5AE2-4913-A8AF-BFA7F58E37A4}" presName="circ2Tx" presStyleLbl="revTx" presStyleIdx="0" presStyleCnt="0" custLinFactX="-100000" custLinFactY="3067" custLinFactNeighborX="-1086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95B716-12DA-40C9-8E7F-D62E8FD456DA}" type="pres">
      <dgm:prSet presAssocID="{4D852875-26D7-4AEF-944A-A4E6F53387E9}" presName="circ3" presStyleLbl="vennNode1" presStyleIdx="2" presStyleCnt="5" custScaleX="183047" custScaleY="180911" custLinFactNeighborX="49871" custLinFactNeighborY="-38102"/>
      <dgm:spPr/>
    </dgm:pt>
    <dgm:pt modelId="{A9FD8D48-77CE-4618-8AA5-B2EA6F227D56}" type="pres">
      <dgm:prSet presAssocID="{4D852875-26D7-4AEF-944A-A4E6F53387E9}" presName="circ3Tx" presStyleLbl="revTx" presStyleIdx="0" presStyleCnt="0" custLinFactX="-100000" custLinFactY="-100000" custLinFactNeighborX="-138598" custLinFactNeighborY="-1452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15DBE1-2F0F-4785-A09C-819621A92F16}" type="pres">
      <dgm:prSet presAssocID="{2E3384A1-CFE5-4C18-93FA-17EB567A5BD9}" presName="circ4" presStyleLbl="vennNode1" presStyleIdx="3" presStyleCnt="5" custScaleX="183047" custScaleY="180911" custLinFactNeighborX="-30523" custLinFactNeighborY="-33382"/>
      <dgm:spPr/>
    </dgm:pt>
    <dgm:pt modelId="{D1962E4C-D2BA-41A5-8499-6EC9380F9613}" type="pres">
      <dgm:prSet presAssocID="{2E3384A1-CFE5-4C18-93FA-17EB567A5BD9}" presName="circ4Tx" presStyleLbl="revTx" presStyleIdx="0" presStyleCnt="0" custLinFactX="100000" custLinFactY="-100000" custLinFactNeighborX="160313" custLinFactNeighborY="-1582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F33E70-6FAE-43BB-A84E-7F331DCD4FF5}" type="pres">
      <dgm:prSet presAssocID="{7B86820F-F2E0-4328-A3E5-696AC619A14A}" presName="circ5" presStyleLbl="vennNode1" presStyleIdx="4" presStyleCnt="5" custScaleX="183047" custScaleY="180911" custLinFactNeighborX="-43298" custLinFactNeighborY="-77664"/>
      <dgm:spPr/>
    </dgm:pt>
    <dgm:pt modelId="{41B5964B-CD14-4DF0-ABA9-2E445ED88F86}" type="pres">
      <dgm:prSet presAssocID="{7B86820F-F2E0-4328-A3E5-696AC619A14A}" presName="circ5Tx" presStyleLbl="revTx" presStyleIdx="0" presStyleCnt="0" custLinFactX="53165" custLinFactY="-88448" custLinFactNeighborX="100000" custLinFactNeighborY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812A0D5-F707-4A82-A546-8F9B5EC1ECC7}" srcId="{D1639ADB-85E2-4F74-A982-DAB1683A5709}" destId="{7B86820F-F2E0-4328-A3E5-696AC619A14A}" srcOrd="4" destOrd="0" parTransId="{6AC7EF44-0FBC-475F-B2E8-FA402F2A2D53}" sibTransId="{E83E69C7-BC5E-4AF1-B278-22B46171F15E}"/>
    <dgm:cxn modelId="{C442B8D4-69F7-45C5-9EF8-7517AC4DCFAF}" srcId="{D1639ADB-85E2-4F74-A982-DAB1683A5709}" destId="{9CE49841-11FF-4783-9A53-979118B716ED}" srcOrd="0" destOrd="0" parTransId="{466058B4-43C1-47E2-8FAF-FA556DDE0F7F}" sibTransId="{6CBFA9DB-5F78-4D3A-A6E8-B7AA7425374F}"/>
    <dgm:cxn modelId="{C99DE56C-8169-44FF-AF63-EFE7CA5FC384}" type="presOf" srcId="{4D852875-26D7-4AEF-944A-A4E6F53387E9}" destId="{A9FD8D48-77CE-4618-8AA5-B2EA6F227D56}" srcOrd="0" destOrd="0" presId="urn:microsoft.com/office/officeart/2005/8/layout/venn1"/>
    <dgm:cxn modelId="{5B113D0B-5C15-4AB5-8777-AB7964CCAAE3}" type="presOf" srcId="{2E3384A1-CFE5-4C18-93FA-17EB567A5BD9}" destId="{D1962E4C-D2BA-41A5-8499-6EC9380F9613}" srcOrd="0" destOrd="0" presId="urn:microsoft.com/office/officeart/2005/8/layout/venn1"/>
    <dgm:cxn modelId="{71ADD631-997C-4F0F-8833-0F7959EE5B12}" type="presOf" srcId="{7B86820F-F2E0-4328-A3E5-696AC619A14A}" destId="{41B5964B-CD14-4DF0-ABA9-2E445ED88F86}" srcOrd="0" destOrd="0" presId="urn:microsoft.com/office/officeart/2005/8/layout/venn1"/>
    <dgm:cxn modelId="{60DC2F7A-18D7-43E7-B205-132F7DC55EE3}" type="presOf" srcId="{9CE49841-11FF-4783-9A53-979118B716ED}" destId="{BD1C86D5-4453-477A-B1DF-406E17FBD2ED}" srcOrd="0" destOrd="0" presId="urn:microsoft.com/office/officeart/2005/8/layout/venn1"/>
    <dgm:cxn modelId="{124843B6-2908-4137-9EAE-04685315F5EA}" srcId="{D1639ADB-85E2-4F74-A982-DAB1683A5709}" destId="{4D852875-26D7-4AEF-944A-A4E6F53387E9}" srcOrd="2" destOrd="0" parTransId="{296CF457-42DF-4C13-937E-A6A3E64E52A9}" sibTransId="{D1DFC756-A98B-44F7-87CB-C53DBEC076C5}"/>
    <dgm:cxn modelId="{FF503E97-FFC3-4675-9485-F5993B960374}" type="presOf" srcId="{7C72E07C-5AE2-4913-A8AF-BFA7F58E37A4}" destId="{D9CD70EE-E0ED-47A2-861E-0C5FDD594AEF}" srcOrd="0" destOrd="0" presId="urn:microsoft.com/office/officeart/2005/8/layout/venn1"/>
    <dgm:cxn modelId="{6DC43331-87E7-4290-B351-F3D72C75CB0F}" type="presOf" srcId="{D1639ADB-85E2-4F74-A982-DAB1683A5709}" destId="{FBFBF5AC-441C-492B-A1DF-A2B66A190E8B}" srcOrd="0" destOrd="0" presId="urn:microsoft.com/office/officeart/2005/8/layout/venn1"/>
    <dgm:cxn modelId="{3855C56A-042F-4F42-80B6-D1503DAF51D5}" srcId="{D1639ADB-85E2-4F74-A982-DAB1683A5709}" destId="{7C72E07C-5AE2-4913-A8AF-BFA7F58E37A4}" srcOrd="1" destOrd="0" parTransId="{316B9FC4-7D51-4FA7-BD89-181F045E6C7B}" sibTransId="{3C7EDC82-E0EE-4F4F-B98D-5B20A345E09E}"/>
    <dgm:cxn modelId="{7D2685A4-9BB7-45C6-82A0-110270D16508}" srcId="{D1639ADB-85E2-4F74-A982-DAB1683A5709}" destId="{2E3384A1-CFE5-4C18-93FA-17EB567A5BD9}" srcOrd="3" destOrd="0" parTransId="{7C6B5FCB-B66F-459E-8276-20B708FF1385}" sibTransId="{639793DD-2EAF-45C3-AA87-49CA09108943}"/>
    <dgm:cxn modelId="{99EA6451-F3E4-4C1B-80CC-F7A960822161}" type="presParOf" srcId="{FBFBF5AC-441C-492B-A1DF-A2B66A190E8B}" destId="{44198A68-EAD0-4EB8-A95B-17CD05E474D9}" srcOrd="0" destOrd="0" presId="urn:microsoft.com/office/officeart/2005/8/layout/venn1"/>
    <dgm:cxn modelId="{F81E9933-D3C1-4E74-BA05-581A543283E2}" type="presParOf" srcId="{FBFBF5AC-441C-492B-A1DF-A2B66A190E8B}" destId="{BD1C86D5-4453-477A-B1DF-406E17FBD2ED}" srcOrd="1" destOrd="0" presId="urn:microsoft.com/office/officeart/2005/8/layout/venn1"/>
    <dgm:cxn modelId="{49C01E30-1F9B-40FA-8A54-2EDC9D407F95}" type="presParOf" srcId="{FBFBF5AC-441C-492B-A1DF-A2B66A190E8B}" destId="{9B0406A2-3B53-404C-A35C-D6B0544C13FF}" srcOrd="2" destOrd="0" presId="urn:microsoft.com/office/officeart/2005/8/layout/venn1"/>
    <dgm:cxn modelId="{5FA786F6-6E69-4A13-9B74-5EA9697A899B}" type="presParOf" srcId="{FBFBF5AC-441C-492B-A1DF-A2B66A190E8B}" destId="{D9CD70EE-E0ED-47A2-861E-0C5FDD594AEF}" srcOrd="3" destOrd="0" presId="urn:microsoft.com/office/officeart/2005/8/layout/venn1"/>
    <dgm:cxn modelId="{0166B7A5-3FC5-415D-B926-D3B74DC71EB6}" type="presParOf" srcId="{FBFBF5AC-441C-492B-A1DF-A2B66A190E8B}" destId="{2195B716-12DA-40C9-8E7F-D62E8FD456DA}" srcOrd="4" destOrd="0" presId="urn:microsoft.com/office/officeart/2005/8/layout/venn1"/>
    <dgm:cxn modelId="{EFCCB683-D9C2-4512-96BF-DEC7F90B7CEB}" type="presParOf" srcId="{FBFBF5AC-441C-492B-A1DF-A2B66A190E8B}" destId="{A9FD8D48-77CE-4618-8AA5-B2EA6F227D56}" srcOrd="5" destOrd="0" presId="urn:microsoft.com/office/officeart/2005/8/layout/venn1"/>
    <dgm:cxn modelId="{0A657AA1-83B9-48D5-A524-1858807E0987}" type="presParOf" srcId="{FBFBF5AC-441C-492B-A1DF-A2B66A190E8B}" destId="{7B15DBE1-2F0F-4785-A09C-819621A92F16}" srcOrd="6" destOrd="0" presId="urn:microsoft.com/office/officeart/2005/8/layout/venn1"/>
    <dgm:cxn modelId="{FE6450EE-187E-4755-BA1F-8E74A7AA3A39}" type="presParOf" srcId="{FBFBF5AC-441C-492B-A1DF-A2B66A190E8B}" destId="{D1962E4C-D2BA-41A5-8499-6EC9380F9613}" srcOrd="7" destOrd="0" presId="urn:microsoft.com/office/officeart/2005/8/layout/venn1"/>
    <dgm:cxn modelId="{F936F8B8-CAF9-4578-AEAD-09265C65B5A0}" type="presParOf" srcId="{FBFBF5AC-441C-492B-A1DF-A2B66A190E8B}" destId="{97F33E70-6FAE-43BB-A84E-7F331DCD4FF5}" srcOrd="8" destOrd="0" presId="urn:microsoft.com/office/officeart/2005/8/layout/venn1"/>
    <dgm:cxn modelId="{73C9EDAA-E6A4-488F-8921-0D8CD3E2E1C9}" type="presParOf" srcId="{FBFBF5AC-441C-492B-A1DF-A2B66A190E8B}" destId="{41B5964B-CD14-4DF0-ABA9-2E445ED88F86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7A34E5-40E3-403E-89A3-1B10BCDB64C5}" type="doc">
      <dgm:prSet loTypeId="urn:microsoft.com/office/officeart/2005/8/layout/vList2" loCatId="list" qsTypeId="urn:microsoft.com/office/officeart/2005/8/quickstyle/simple3" qsCatId="simple" csTypeId="urn:microsoft.com/office/officeart/2005/8/colors/accent6_4" csCatId="accent6" phldr="1"/>
      <dgm:spPr/>
      <dgm:t>
        <a:bodyPr/>
        <a:lstStyle/>
        <a:p>
          <a:pPr latinLnBrk="1"/>
          <a:endParaRPr lang="ko-KR" altLang="en-US"/>
        </a:p>
      </dgm:t>
    </dgm:pt>
    <dgm:pt modelId="{795EE68D-913B-4D29-81ED-54A7D9748A4A}">
      <dgm:prSet phldrT="[텍스트]" custT="1"/>
      <dgm:spPr/>
      <dgm:t>
        <a:bodyPr/>
        <a:lstStyle/>
        <a:p>
          <a:pPr latinLnBrk="1"/>
          <a:r>
            <a:rPr lang="ko-KR" altLang="en-US" sz="2000" b="1" dirty="0" err="1" smtClean="0">
              <a:latin typeface="Georgia" pitchFamily="18" charset="0"/>
              <a:ea typeface="맑은 고딕" pitchFamily="50" charset="-127"/>
            </a:rPr>
            <a:t>감독형</a:t>
          </a:r>
          <a:r>
            <a:rPr lang="ko-KR" altLang="en-US" sz="2000" b="1" dirty="0" smtClean="0">
              <a:latin typeface="Georgia" pitchFamily="18" charset="0"/>
              <a:ea typeface="맑은 고딕" pitchFamily="50" charset="-127"/>
            </a:rPr>
            <a:t> 학습 </a:t>
          </a:r>
          <a:r>
            <a:rPr lang="en-US" altLang="ko-KR" sz="2000" b="1" dirty="0" smtClean="0">
              <a:latin typeface="Georgia" pitchFamily="18" charset="0"/>
              <a:ea typeface="맑은 고딕" pitchFamily="50" charset="-127"/>
            </a:rPr>
            <a:t>(Supervised Learning)</a:t>
          </a:r>
          <a:endParaRPr lang="ko-KR" altLang="en-US" sz="2000" b="1" dirty="0">
            <a:latin typeface="Georgia" pitchFamily="18" charset="0"/>
            <a:ea typeface="맑은 고딕" pitchFamily="50" charset="-127"/>
          </a:endParaRPr>
        </a:p>
      </dgm:t>
    </dgm:pt>
    <dgm:pt modelId="{99CBDB3B-20BE-4803-9243-7E5A459D49DA}" type="parTrans" cxnId="{1B0A5D0C-1F27-4C19-AA2D-6A4B0EB89E46}">
      <dgm:prSet/>
      <dgm:spPr/>
      <dgm:t>
        <a:bodyPr/>
        <a:lstStyle/>
        <a:p>
          <a:pPr latinLnBrk="1"/>
          <a:endParaRPr lang="ko-KR" altLang="en-US" sz="1200" b="1">
            <a:latin typeface="Georgia" pitchFamily="18" charset="0"/>
            <a:ea typeface="맑은 고딕" pitchFamily="50" charset="-127"/>
          </a:endParaRPr>
        </a:p>
      </dgm:t>
    </dgm:pt>
    <dgm:pt modelId="{58C27E51-1817-44AD-8B82-68B0D8B69996}" type="sibTrans" cxnId="{1B0A5D0C-1F27-4C19-AA2D-6A4B0EB89E46}">
      <dgm:prSet/>
      <dgm:spPr/>
      <dgm:t>
        <a:bodyPr/>
        <a:lstStyle/>
        <a:p>
          <a:pPr latinLnBrk="1"/>
          <a:endParaRPr lang="ko-KR" altLang="en-US" sz="1200" b="1">
            <a:latin typeface="Georgia" pitchFamily="18" charset="0"/>
            <a:ea typeface="맑은 고딕" pitchFamily="50" charset="-127"/>
          </a:endParaRPr>
        </a:p>
      </dgm:t>
    </dgm:pt>
    <dgm:pt modelId="{F1C8DEAB-463D-4E66-A206-A5EDF066364B}">
      <dgm:prSet phldrT="[텍스트]" custT="1"/>
      <dgm:spPr/>
      <dgm:t>
        <a:bodyPr/>
        <a:lstStyle/>
        <a:p>
          <a:pPr latinLnBrk="1"/>
          <a:r>
            <a:rPr lang="ko-KR" altLang="en-US" sz="1600" b="1" dirty="0" smtClean="0">
              <a:latin typeface="Georgia" pitchFamily="18" charset="0"/>
              <a:ea typeface="맑은 고딕" pitchFamily="50" charset="-127"/>
            </a:rPr>
            <a:t>자동분류 </a:t>
          </a:r>
          <a:r>
            <a:rPr lang="en-US" altLang="ko-KR" sz="1600" b="1" dirty="0" smtClean="0">
              <a:latin typeface="Georgia" pitchFamily="18" charset="0"/>
              <a:ea typeface="맑은 고딕" pitchFamily="50" charset="-127"/>
            </a:rPr>
            <a:t>(Classification)</a:t>
          </a:r>
          <a:endParaRPr lang="ko-KR" altLang="en-US" sz="1600" b="1" dirty="0">
            <a:latin typeface="Georgia" pitchFamily="18" charset="0"/>
            <a:ea typeface="맑은 고딕" pitchFamily="50" charset="-127"/>
          </a:endParaRPr>
        </a:p>
      </dgm:t>
    </dgm:pt>
    <dgm:pt modelId="{E1231FD6-6A61-4B07-A09C-9ACFDF415782}" type="parTrans" cxnId="{B47FC971-41A0-442D-87D4-016549262B46}">
      <dgm:prSet/>
      <dgm:spPr/>
      <dgm:t>
        <a:bodyPr/>
        <a:lstStyle/>
        <a:p>
          <a:pPr latinLnBrk="1"/>
          <a:endParaRPr lang="ko-KR" altLang="en-US" sz="1200" b="1">
            <a:latin typeface="Georgia" pitchFamily="18" charset="0"/>
            <a:ea typeface="맑은 고딕" pitchFamily="50" charset="-127"/>
          </a:endParaRPr>
        </a:p>
      </dgm:t>
    </dgm:pt>
    <dgm:pt modelId="{E4616640-DE26-413E-AACE-B2A1002488DA}" type="sibTrans" cxnId="{B47FC971-41A0-442D-87D4-016549262B46}">
      <dgm:prSet/>
      <dgm:spPr/>
      <dgm:t>
        <a:bodyPr/>
        <a:lstStyle/>
        <a:p>
          <a:pPr latinLnBrk="1"/>
          <a:endParaRPr lang="ko-KR" altLang="en-US" sz="1200" b="1">
            <a:latin typeface="Georgia" pitchFamily="18" charset="0"/>
            <a:ea typeface="맑은 고딕" pitchFamily="50" charset="-127"/>
          </a:endParaRPr>
        </a:p>
      </dgm:t>
    </dgm:pt>
    <dgm:pt modelId="{F6BAC2D3-3F65-4CE3-90B9-2494F531EBEA}">
      <dgm:prSet phldrT="[텍스트]" custT="1"/>
      <dgm:spPr/>
      <dgm:t>
        <a:bodyPr/>
        <a:lstStyle/>
        <a:p>
          <a:pPr latinLnBrk="1"/>
          <a:r>
            <a:rPr lang="ko-KR" altLang="en-US" sz="2000" b="1" dirty="0" err="1" smtClean="0">
              <a:latin typeface="Georgia" pitchFamily="18" charset="0"/>
              <a:ea typeface="맑은 고딕" pitchFamily="50" charset="-127"/>
            </a:rPr>
            <a:t>비감독형</a:t>
          </a:r>
          <a:r>
            <a:rPr lang="en-US" altLang="ko-KR" sz="2000" b="1" dirty="0" smtClean="0">
              <a:latin typeface="Georgia" pitchFamily="18" charset="0"/>
              <a:ea typeface="맑은 고딕" pitchFamily="50" charset="-127"/>
            </a:rPr>
            <a:t>, </a:t>
          </a:r>
          <a:r>
            <a:rPr lang="ko-KR" altLang="en-US" sz="2000" b="1" dirty="0" smtClean="0">
              <a:latin typeface="Georgia" pitchFamily="18" charset="0"/>
              <a:ea typeface="맑은 고딕" pitchFamily="50" charset="-127"/>
            </a:rPr>
            <a:t>자율 학습 </a:t>
          </a:r>
          <a:r>
            <a:rPr lang="en-US" altLang="ko-KR" sz="2000" b="1" dirty="0" smtClean="0">
              <a:latin typeface="Georgia" pitchFamily="18" charset="0"/>
              <a:ea typeface="맑은 고딕" pitchFamily="50" charset="-127"/>
            </a:rPr>
            <a:t>(Unsupervised Learning)</a:t>
          </a:r>
          <a:endParaRPr lang="ko-KR" altLang="en-US" sz="2000" b="1" dirty="0">
            <a:latin typeface="Georgia" pitchFamily="18" charset="0"/>
            <a:ea typeface="맑은 고딕" pitchFamily="50" charset="-127"/>
          </a:endParaRPr>
        </a:p>
      </dgm:t>
    </dgm:pt>
    <dgm:pt modelId="{D481FC87-355F-47F7-9C51-B5F6D2A09C70}" type="parTrans" cxnId="{3D30F1DB-4E41-4DE4-9863-EA209018FB81}">
      <dgm:prSet/>
      <dgm:spPr/>
      <dgm:t>
        <a:bodyPr/>
        <a:lstStyle/>
        <a:p>
          <a:pPr latinLnBrk="1"/>
          <a:endParaRPr lang="ko-KR" altLang="en-US" sz="1200" b="1">
            <a:latin typeface="Georgia" pitchFamily="18" charset="0"/>
            <a:ea typeface="맑은 고딕" pitchFamily="50" charset="-127"/>
          </a:endParaRPr>
        </a:p>
      </dgm:t>
    </dgm:pt>
    <dgm:pt modelId="{C52009F5-0D3E-49B9-A252-87F8CF90729F}" type="sibTrans" cxnId="{3D30F1DB-4E41-4DE4-9863-EA209018FB81}">
      <dgm:prSet/>
      <dgm:spPr/>
      <dgm:t>
        <a:bodyPr/>
        <a:lstStyle/>
        <a:p>
          <a:pPr latinLnBrk="1"/>
          <a:endParaRPr lang="ko-KR" altLang="en-US" sz="1200" b="1">
            <a:latin typeface="Georgia" pitchFamily="18" charset="0"/>
            <a:ea typeface="맑은 고딕" pitchFamily="50" charset="-127"/>
          </a:endParaRPr>
        </a:p>
      </dgm:t>
    </dgm:pt>
    <dgm:pt modelId="{0F62CDE5-FF8E-4B33-8697-30EC75D1DCFD}">
      <dgm:prSet phldrT="[텍스트]" custT="1"/>
      <dgm:spPr/>
      <dgm:t>
        <a:bodyPr/>
        <a:lstStyle/>
        <a:p>
          <a:pPr latinLnBrk="1"/>
          <a:r>
            <a:rPr lang="en-US" altLang="ko-KR" sz="1600" b="1" dirty="0" smtClean="0">
              <a:latin typeface="Georgia" pitchFamily="18" charset="0"/>
              <a:ea typeface="맑은 고딕" pitchFamily="50" charset="-127"/>
            </a:rPr>
            <a:t>=&gt; </a:t>
          </a:r>
          <a:r>
            <a:rPr lang="ko-KR" altLang="en-US" sz="1600" b="1" dirty="0" smtClean="0">
              <a:latin typeface="Georgia" pitchFamily="18" charset="0"/>
              <a:ea typeface="맑은 고딕" pitchFamily="50" charset="-127"/>
            </a:rPr>
            <a:t>설명 모델 </a:t>
          </a:r>
          <a:r>
            <a:rPr lang="en-US" altLang="ko-KR" sz="1600" b="1" dirty="0" smtClean="0">
              <a:latin typeface="Georgia" pitchFamily="18" charset="0"/>
              <a:ea typeface="맑은 고딕" pitchFamily="50" charset="-127"/>
            </a:rPr>
            <a:t>(Description model)</a:t>
          </a:r>
          <a:r>
            <a:rPr lang="ko-KR" altLang="en-US" sz="1600" b="1" dirty="0" smtClean="0">
              <a:latin typeface="Georgia" pitchFamily="18" charset="0"/>
              <a:ea typeface="맑은 고딕" pitchFamily="50" charset="-127"/>
            </a:rPr>
            <a:t>의 도출</a:t>
          </a:r>
          <a:endParaRPr lang="ko-KR" altLang="en-US" sz="1600" b="1" dirty="0">
            <a:latin typeface="Georgia" pitchFamily="18" charset="0"/>
            <a:ea typeface="맑은 고딕" pitchFamily="50" charset="-127"/>
          </a:endParaRPr>
        </a:p>
      </dgm:t>
    </dgm:pt>
    <dgm:pt modelId="{D4F32F09-5AC4-4F3E-8B05-B2377D479257}" type="parTrans" cxnId="{911476C5-BC6E-410E-99E6-3E341BFF1018}">
      <dgm:prSet/>
      <dgm:spPr/>
      <dgm:t>
        <a:bodyPr/>
        <a:lstStyle/>
        <a:p>
          <a:pPr latinLnBrk="1"/>
          <a:endParaRPr lang="ko-KR" altLang="en-US" sz="1200" b="1">
            <a:latin typeface="Georgia" pitchFamily="18" charset="0"/>
            <a:ea typeface="맑은 고딕" pitchFamily="50" charset="-127"/>
          </a:endParaRPr>
        </a:p>
      </dgm:t>
    </dgm:pt>
    <dgm:pt modelId="{B1DD8236-F720-4704-9D60-2EC4076BDC72}" type="sibTrans" cxnId="{911476C5-BC6E-410E-99E6-3E341BFF1018}">
      <dgm:prSet/>
      <dgm:spPr/>
      <dgm:t>
        <a:bodyPr/>
        <a:lstStyle/>
        <a:p>
          <a:pPr latinLnBrk="1"/>
          <a:endParaRPr lang="ko-KR" altLang="en-US" sz="1200" b="1">
            <a:latin typeface="Georgia" pitchFamily="18" charset="0"/>
            <a:ea typeface="맑은 고딕" pitchFamily="50" charset="-127"/>
          </a:endParaRPr>
        </a:p>
      </dgm:t>
    </dgm:pt>
    <dgm:pt modelId="{C0098BB5-8956-4362-9CE4-55F6D86933A6}">
      <dgm:prSet phldrT="[텍스트]" custT="1"/>
      <dgm:spPr/>
      <dgm:t>
        <a:bodyPr/>
        <a:lstStyle/>
        <a:p>
          <a:pPr latinLnBrk="1"/>
          <a:r>
            <a:rPr lang="en-US" altLang="ko-KR" sz="1600" b="1" dirty="0" smtClean="0">
              <a:latin typeface="Georgia" pitchFamily="18" charset="0"/>
              <a:ea typeface="맑은 고딕" pitchFamily="50" charset="-127"/>
            </a:rPr>
            <a:t>=&gt; </a:t>
          </a:r>
          <a:r>
            <a:rPr lang="ko-KR" altLang="en-US" sz="1600" b="1" dirty="0" smtClean="0">
              <a:latin typeface="Georgia" pitchFamily="18" charset="0"/>
              <a:ea typeface="맑은 고딕" pitchFamily="50" charset="-127"/>
            </a:rPr>
            <a:t>예측 모델 </a:t>
          </a:r>
          <a:r>
            <a:rPr lang="en-US" altLang="ko-KR" sz="1600" b="1" dirty="0" smtClean="0">
              <a:latin typeface="Georgia" pitchFamily="18" charset="0"/>
              <a:ea typeface="맑은 고딕" pitchFamily="50" charset="-127"/>
            </a:rPr>
            <a:t>(Prediction model)</a:t>
          </a:r>
          <a:r>
            <a:rPr lang="ko-KR" altLang="en-US" sz="1600" b="1" dirty="0" smtClean="0">
              <a:latin typeface="Georgia" pitchFamily="18" charset="0"/>
              <a:ea typeface="맑은 고딕" pitchFamily="50" charset="-127"/>
            </a:rPr>
            <a:t>의 도출</a:t>
          </a:r>
          <a:endParaRPr lang="ko-KR" altLang="en-US" sz="1600" b="1" dirty="0">
            <a:latin typeface="Georgia" pitchFamily="18" charset="0"/>
            <a:ea typeface="맑은 고딕" pitchFamily="50" charset="-127"/>
          </a:endParaRPr>
        </a:p>
      </dgm:t>
    </dgm:pt>
    <dgm:pt modelId="{2FF9098A-45FE-4891-859B-FFC7B29691F7}" type="parTrans" cxnId="{D03555B7-7B4D-41C6-84DF-2B65CD32E90A}">
      <dgm:prSet/>
      <dgm:spPr/>
      <dgm:t>
        <a:bodyPr/>
        <a:lstStyle/>
        <a:p>
          <a:pPr latinLnBrk="1"/>
          <a:endParaRPr lang="ko-KR" altLang="en-US" sz="1200">
            <a:latin typeface="Georgia" pitchFamily="18" charset="0"/>
            <a:ea typeface="맑은 고딕" pitchFamily="50" charset="-127"/>
          </a:endParaRPr>
        </a:p>
      </dgm:t>
    </dgm:pt>
    <dgm:pt modelId="{6FD8CBC3-65D6-411D-BFB1-2532C826EC67}" type="sibTrans" cxnId="{D03555B7-7B4D-41C6-84DF-2B65CD32E90A}">
      <dgm:prSet/>
      <dgm:spPr/>
      <dgm:t>
        <a:bodyPr/>
        <a:lstStyle/>
        <a:p>
          <a:pPr latinLnBrk="1"/>
          <a:endParaRPr lang="ko-KR" altLang="en-US" sz="1200">
            <a:latin typeface="Georgia" pitchFamily="18" charset="0"/>
            <a:ea typeface="맑은 고딕" pitchFamily="50" charset="-127"/>
          </a:endParaRPr>
        </a:p>
      </dgm:t>
    </dgm:pt>
    <dgm:pt modelId="{616A4E79-937C-441C-8A21-A9184E868D85}">
      <dgm:prSet phldrT="[텍스트]" custT="1"/>
      <dgm:spPr/>
      <dgm:t>
        <a:bodyPr/>
        <a:lstStyle/>
        <a:p>
          <a:pPr latinLnBrk="1"/>
          <a:r>
            <a:rPr lang="ko-KR" altLang="en-US" sz="1600" b="1" dirty="0" err="1" smtClean="0">
              <a:latin typeface="Georgia" pitchFamily="18" charset="0"/>
              <a:ea typeface="맑은 고딕" pitchFamily="50" charset="-127"/>
            </a:rPr>
            <a:t>클러스터링</a:t>
          </a:r>
          <a:r>
            <a:rPr lang="ko-KR" altLang="en-US" sz="1600" b="1" dirty="0" smtClean="0">
              <a:latin typeface="Georgia" pitchFamily="18" charset="0"/>
              <a:ea typeface="맑은 고딕" pitchFamily="50" charset="-127"/>
            </a:rPr>
            <a:t> </a:t>
          </a:r>
          <a:r>
            <a:rPr lang="en-US" altLang="ko-KR" sz="1600" b="1" dirty="0" smtClean="0">
              <a:latin typeface="Georgia" pitchFamily="18" charset="0"/>
              <a:ea typeface="맑은 고딕" pitchFamily="50" charset="-127"/>
            </a:rPr>
            <a:t>(Clustering), </a:t>
          </a:r>
          <a:r>
            <a:rPr lang="ko-KR" altLang="en-US" sz="1600" b="1" dirty="0" smtClean="0">
              <a:latin typeface="Georgia" pitchFamily="18" charset="0"/>
              <a:ea typeface="맑은 고딕" pitchFamily="50" charset="-127"/>
            </a:rPr>
            <a:t>연관규칙 마이닝 </a:t>
          </a:r>
          <a:r>
            <a:rPr lang="en-US" altLang="ko-KR" sz="1600" b="1" dirty="0" smtClean="0">
              <a:latin typeface="Georgia" pitchFamily="18" charset="0"/>
              <a:ea typeface="맑은 고딕" pitchFamily="50" charset="-127"/>
            </a:rPr>
            <a:t>(Association)</a:t>
          </a:r>
          <a:endParaRPr lang="ko-KR" altLang="en-US" sz="1600" b="1" dirty="0">
            <a:latin typeface="Georgia" pitchFamily="18" charset="0"/>
            <a:ea typeface="맑은 고딕" pitchFamily="50" charset="-127"/>
          </a:endParaRPr>
        </a:p>
      </dgm:t>
    </dgm:pt>
    <dgm:pt modelId="{95960C79-6CBE-4FC7-BEF4-212A90C38D31}" type="parTrans" cxnId="{2119B6C8-6D82-4C1D-A0B1-6BBD57CFC840}">
      <dgm:prSet/>
      <dgm:spPr/>
      <dgm:t>
        <a:bodyPr/>
        <a:lstStyle/>
        <a:p>
          <a:pPr latinLnBrk="1"/>
          <a:endParaRPr lang="ko-KR" altLang="en-US" sz="1200">
            <a:latin typeface="Georgia" pitchFamily="18" charset="0"/>
            <a:ea typeface="맑은 고딕" pitchFamily="50" charset="-127"/>
          </a:endParaRPr>
        </a:p>
      </dgm:t>
    </dgm:pt>
    <dgm:pt modelId="{F4DAF729-DC35-45C5-BE53-B35F9B20E69D}" type="sibTrans" cxnId="{2119B6C8-6D82-4C1D-A0B1-6BBD57CFC840}">
      <dgm:prSet/>
      <dgm:spPr/>
      <dgm:t>
        <a:bodyPr/>
        <a:lstStyle/>
        <a:p>
          <a:pPr latinLnBrk="1"/>
          <a:endParaRPr lang="ko-KR" altLang="en-US" sz="1200">
            <a:latin typeface="Georgia" pitchFamily="18" charset="0"/>
            <a:ea typeface="맑은 고딕" pitchFamily="50" charset="-127"/>
          </a:endParaRPr>
        </a:p>
      </dgm:t>
    </dgm:pt>
    <dgm:pt modelId="{FE5A5B03-694E-4397-A313-E80321CF8AEB}">
      <dgm:prSet phldrT="[텍스트]" custT="1"/>
      <dgm:spPr/>
      <dgm:t>
        <a:bodyPr/>
        <a:lstStyle/>
        <a:p>
          <a:pPr latinLnBrk="1"/>
          <a:r>
            <a:rPr lang="ko-KR" altLang="en-US" sz="1600" b="1" dirty="0" smtClean="0">
              <a:latin typeface="Georgia" pitchFamily="18" charset="0"/>
              <a:ea typeface="맑은 고딕" pitchFamily="50" charset="-127"/>
            </a:rPr>
            <a:t>강화학습 </a:t>
          </a:r>
          <a:r>
            <a:rPr lang="en-US" altLang="ko-KR" sz="1600" b="1" dirty="0" smtClean="0">
              <a:latin typeface="Georgia" pitchFamily="18" charset="0"/>
              <a:ea typeface="맑은 고딕" pitchFamily="50" charset="-127"/>
            </a:rPr>
            <a:t>(Reinforcement Learning)</a:t>
          </a:r>
          <a:endParaRPr lang="ko-KR" altLang="en-US" sz="1600" b="1" dirty="0">
            <a:latin typeface="Georgia" pitchFamily="18" charset="0"/>
            <a:ea typeface="맑은 고딕" pitchFamily="50" charset="-127"/>
          </a:endParaRPr>
        </a:p>
      </dgm:t>
    </dgm:pt>
    <dgm:pt modelId="{8BE70FD6-712C-4FE9-89B7-5FFAE800FD26}" type="parTrans" cxnId="{C1FF4304-87B8-4609-A4AF-DAD9AEE4BD6B}">
      <dgm:prSet/>
      <dgm:spPr/>
      <dgm:t>
        <a:bodyPr/>
        <a:lstStyle/>
        <a:p>
          <a:pPr latinLnBrk="1"/>
          <a:endParaRPr lang="ko-KR" altLang="en-US" sz="1400"/>
        </a:p>
      </dgm:t>
    </dgm:pt>
    <dgm:pt modelId="{6E1FE813-3494-4363-951E-637B65D188BB}" type="sibTrans" cxnId="{C1FF4304-87B8-4609-A4AF-DAD9AEE4BD6B}">
      <dgm:prSet/>
      <dgm:spPr/>
      <dgm:t>
        <a:bodyPr/>
        <a:lstStyle/>
        <a:p>
          <a:pPr latinLnBrk="1"/>
          <a:endParaRPr lang="ko-KR" altLang="en-US" sz="1400"/>
        </a:p>
      </dgm:t>
    </dgm:pt>
    <dgm:pt modelId="{C8B53E6B-DF09-490D-99EC-153760EC4933}">
      <dgm:prSet phldrT="[텍스트]" custT="1"/>
      <dgm:spPr/>
      <dgm:t>
        <a:bodyPr/>
        <a:lstStyle/>
        <a:p>
          <a:pPr latinLnBrk="1"/>
          <a:r>
            <a:rPr lang="ko-KR" altLang="en-US" sz="1600" b="1" dirty="0" smtClean="0">
              <a:latin typeface="Georgia" pitchFamily="18" charset="0"/>
              <a:ea typeface="맑은 고딕" pitchFamily="50" charset="-127"/>
            </a:rPr>
            <a:t>회귀분석 </a:t>
          </a:r>
          <a:r>
            <a:rPr lang="en-US" altLang="ko-KR" sz="1600" b="1" dirty="0" smtClean="0">
              <a:latin typeface="Georgia" pitchFamily="18" charset="0"/>
              <a:ea typeface="맑은 고딕" pitchFamily="50" charset="-127"/>
            </a:rPr>
            <a:t>(Regression)</a:t>
          </a:r>
          <a:endParaRPr lang="ko-KR" altLang="en-US" sz="1600" b="1" dirty="0">
            <a:latin typeface="Georgia" pitchFamily="18" charset="0"/>
            <a:ea typeface="맑은 고딕" pitchFamily="50" charset="-127"/>
          </a:endParaRPr>
        </a:p>
      </dgm:t>
    </dgm:pt>
    <dgm:pt modelId="{9EBA8F5A-394A-4AA6-9C6C-A5D39C5AB6C2}" type="parTrans" cxnId="{F44F491F-ADCE-4C3F-BB66-F51EB2C6D69C}">
      <dgm:prSet/>
      <dgm:spPr/>
      <dgm:t>
        <a:bodyPr/>
        <a:lstStyle/>
        <a:p>
          <a:pPr latinLnBrk="1"/>
          <a:endParaRPr lang="ko-KR" altLang="en-US" sz="1400"/>
        </a:p>
      </dgm:t>
    </dgm:pt>
    <dgm:pt modelId="{7872785E-90F1-4736-A1E6-F5C14AAA1071}" type="sibTrans" cxnId="{F44F491F-ADCE-4C3F-BB66-F51EB2C6D69C}">
      <dgm:prSet/>
      <dgm:spPr/>
      <dgm:t>
        <a:bodyPr/>
        <a:lstStyle/>
        <a:p>
          <a:pPr latinLnBrk="1"/>
          <a:endParaRPr lang="ko-KR" altLang="en-US" sz="1400"/>
        </a:p>
      </dgm:t>
    </dgm:pt>
    <dgm:pt modelId="{D40AEAA9-CDE1-41E9-9B4C-CBD23FE3015A}">
      <dgm:prSet phldrT="[텍스트]" custT="1"/>
      <dgm:spPr/>
      <dgm:t>
        <a:bodyPr/>
        <a:lstStyle/>
        <a:p>
          <a:pPr latinLnBrk="1"/>
          <a:r>
            <a:rPr lang="en-US" altLang="ko-KR" sz="1600" b="1" dirty="0" smtClean="0">
              <a:latin typeface="Georgia" pitchFamily="18" charset="0"/>
              <a:ea typeface="맑은 고딕" pitchFamily="50" charset="-127"/>
            </a:rPr>
            <a:t>Agent : (State, Action) -&gt; Reward</a:t>
          </a:r>
          <a:endParaRPr lang="ko-KR" altLang="en-US" sz="1600" b="1" dirty="0">
            <a:latin typeface="Georgia" pitchFamily="18" charset="0"/>
            <a:ea typeface="맑은 고딕" pitchFamily="50" charset="-127"/>
          </a:endParaRPr>
        </a:p>
      </dgm:t>
    </dgm:pt>
    <dgm:pt modelId="{7E2511A4-9449-4275-AF1F-D3D27409D9E7}" type="parTrans" cxnId="{F18E30F3-1C8E-4490-BAAE-CDE50C6E3C14}">
      <dgm:prSet/>
      <dgm:spPr/>
      <dgm:t>
        <a:bodyPr/>
        <a:lstStyle/>
        <a:p>
          <a:pPr latinLnBrk="1"/>
          <a:endParaRPr lang="ko-KR" altLang="en-US" sz="1400"/>
        </a:p>
      </dgm:t>
    </dgm:pt>
    <dgm:pt modelId="{2E2268C6-07A6-4FEC-8BB3-AE5BC03F301E}" type="sibTrans" cxnId="{F18E30F3-1C8E-4490-BAAE-CDE50C6E3C14}">
      <dgm:prSet/>
      <dgm:spPr/>
      <dgm:t>
        <a:bodyPr/>
        <a:lstStyle/>
        <a:p>
          <a:pPr latinLnBrk="1"/>
          <a:endParaRPr lang="ko-KR" altLang="en-US" sz="1400"/>
        </a:p>
      </dgm:t>
    </dgm:pt>
    <dgm:pt modelId="{AF9A6C0A-A4FA-48E7-9CE0-9BE83E14DF72}">
      <dgm:prSet phldrT="[텍스트]" custT="1"/>
      <dgm:spPr/>
      <dgm:t>
        <a:bodyPr/>
        <a:lstStyle/>
        <a:p>
          <a:pPr latinLnBrk="1"/>
          <a:r>
            <a:rPr lang="en-US" altLang="ko-KR" sz="1600" b="1" dirty="0" smtClean="0">
              <a:latin typeface="Georgia" pitchFamily="18" charset="0"/>
              <a:ea typeface="맑은 고딕" pitchFamily="50" charset="-127"/>
            </a:rPr>
            <a:t>(Reward</a:t>
          </a:r>
          <a:r>
            <a:rPr lang="ko-KR" altLang="en-US" sz="1600" b="1" dirty="0" smtClean="0">
              <a:latin typeface="Georgia" pitchFamily="18" charset="0"/>
              <a:ea typeface="맑은 고딕" pitchFamily="50" charset="-127"/>
            </a:rPr>
            <a:t>가 최대가 되도록 </a:t>
          </a:r>
          <a:r>
            <a:rPr lang="en-US" altLang="ko-KR" sz="1600" b="1" dirty="0" smtClean="0">
              <a:latin typeface="Georgia" pitchFamily="18" charset="0"/>
              <a:ea typeface="맑은 고딕" pitchFamily="50" charset="-127"/>
            </a:rPr>
            <a:t>action planning)</a:t>
          </a:r>
          <a:endParaRPr lang="ko-KR" altLang="en-US" sz="1600" b="1" dirty="0">
            <a:latin typeface="Georgia" pitchFamily="18" charset="0"/>
            <a:ea typeface="맑은 고딕" pitchFamily="50" charset="-127"/>
          </a:endParaRPr>
        </a:p>
      </dgm:t>
    </dgm:pt>
    <dgm:pt modelId="{1BF6C299-AA9C-4E73-8636-AE08A86CF51B}" type="parTrans" cxnId="{F7DAC37A-7837-4946-899F-D6685A96ABF3}">
      <dgm:prSet/>
      <dgm:spPr/>
      <dgm:t>
        <a:bodyPr/>
        <a:lstStyle/>
        <a:p>
          <a:pPr latinLnBrk="1"/>
          <a:endParaRPr lang="ko-KR" altLang="en-US"/>
        </a:p>
      </dgm:t>
    </dgm:pt>
    <dgm:pt modelId="{7F91D065-C496-49F3-80B3-A6E3BC663526}" type="sibTrans" cxnId="{F7DAC37A-7837-4946-899F-D6685A96ABF3}">
      <dgm:prSet/>
      <dgm:spPr/>
      <dgm:t>
        <a:bodyPr/>
        <a:lstStyle/>
        <a:p>
          <a:pPr latinLnBrk="1"/>
          <a:endParaRPr lang="ko-KR" altLang="en-US"/>
        </a:p>
      </dgm:t>
    </dgm:pt>
    <dgm:pt modelId="{C89FC43C-6B09-4715-B865-A5D79EFA177B}" type="pres">
      <dgm:prSet presAssocID="{6E7A34E5-40E3-403E-89A3-1B10BCDB64C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6608868-BF4C-4749-A8F8-E35E93CFB542}" type="pres">
      <dgm:prSet presAssocID="{795EE68D-913B-4D29-81ED-54A7D9748A4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6452D13-A518-48D6-86AF-4B0EA47AB9F0}" type="pres">
      <dgm:prSet presAssocID="{795EE68D-913B-4D29-81ED-54A7D9748A4A}" presName="childText" presStyleLbl="revTx" presStyleIdx="0" presStyleCnt="3" custScaleY="15123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D273D1-D718-437E-9C39-BB0A41DE1A1C}" type="pres">
      <dgm:prSet presAssocID="{F6BAC2D3-3F65-4CE3-90B9-2494F531EBEA}" presName="parentText" presStyleLbl="node1" presStyleIdx="1" presStyleCnt="3" custLinFactNeighborY="-5147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D48339A-5D60-4973-ADE9-00B9844B1A57}" type="pres">
      <dgm:prSet presAssocID="{F6BAC2D3-3F65-4CE3-90B9-2494F531EBEA}" presName="childText" presStyleLbl="revTx" presStyleIdx="1" presStyleCnt="3" custLinFactNeighborY="-4068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25B69A-C46D-48F6-87E9-F65EA8C56959}" type="pres">
      <dgm:prSet presAssocID="{FE5A5B03-694E-4397-A313-E80321CF8AEB}" presName="parentText" presStyleLbl="node1" presStyleIdx="2" presStyleCnt="3" custLinFactNeighborY="-176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628E33-CC51-49CD-8D74-0638BC971A37}" type="pres">
      <dgm:prSet presAssocID="{FE5A5B03-694E-4397-A313-E80321CF8AEB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9071DED-17C9-43FC-B6DB-8B652812F647}" type="presOf" srcId="{F1C8DEAB-463D-4E66-A206-A5EDF066364B}" destId="{A6452D13-A518-48D6-86AF-4B0EA47AB9F0}" srcOrd="0" destOrd="0" presId="urn:microsoft.com/office/officeart/2005/8/layout/vList2"/>
    <dgm:cxn modelId="{D03555B7-7B4D-41C6-84DF-2B65CD32E90A}" srcId="{795EE68D-913B-4D29-81ED-54A7D9748A4A}" destId="{C0098BB5-8956-4362-9CE4-55F6D86933A6}" srcOrd="2" destOrd="0" parTransId="{2FF9098A-45FE-4891-859B-FFC7B29691F7}" sibTransId="{6FD8CBC3-65D6-411D-BFB1-2532C826EC67}"/>
    <dgm:cxn modelId="{9615BEEA-6A31-4A3B-B427-FBEE88F2998F}" type="presOf" srcId="{0F62CDE5-FF8E-4B33-8697-30EC75D1DCFD}" destId="{1D48339A-5D60-4973-ADE9-00B9844B1A57}" srcOrd="0" destOrd="1" presId="urn:microsoft.com/office/officeart/2005/8/layout/vList2"/>
    <dgm:cxn modelId="{9AD486D8-AD3D-4B98-ADD5-EDB43FCD2FCB}" type="presOf" srcId="{C8B53E6B-DF09-490D-99EC-153760EC4933}" destId="{A6452D13-A518-48D6-86AF-4B0EA47AB9F0}" srcOrd="0" destOrd="1" presId="urn:microsoft.com/office/officeart/2005/8/layout/vList2"/>
    <dgm:cxn modelId="{E299C155-FC1E-4A87-A267-C082D4996827}" type="presOf" srcId="{D40AEAA9-CDE1-41E9-9B4C-CBD23FE3015A}" destId="{26628E33-CC51-49CD-8D74-0638BC971A37}" srcOrd="0" destOrd="0" presId="urn:microsoft.com/office/officeart/2005/8/layout/vList2"/>
    <dgm:cxn modelId="{2119B6C8-6D82-4C1D-A0B1-6BBD57CFC840}" srcId="{F6BAC2D3-3F65-4CE3-90B9-2494F531EBEA}" destId="{616A4E79-937C-441C-8A21-A9184E868D85}" srcOrd="0" destOrd="0" parTransId="{95960C79-6CBE-4FC7-BEF4-212A90C38D31}" sibTransId="{F4DAF729-DC35-45C5-BE53-B35F9B20E69D}"/>
    <dgm:cxn modelId="{9739AFFE-A038-46F3-B7AC-234D39D9D4C0}" type="presOf" srcId="{AF9A6C0A-A4FA-48E7-9CE0-9BE83E14DF72}" destId="{26628E33-CC51-49CD-8D74-0638BC971A37}" srcOrd="0" destOrd="1" presId="urn:microsoft.com/office/officeart/2005/8/layout/vList2"/>
    <dgm:cxn modelId="{B47FC971-41A0-442D-87D4-016549262B46}" srcId="{795EE68D-913B-4D29-81ED-54A7D9748A4A}" destId="{F1C8DEAB-463D-4E66-A206-A5EDF066364B}" srcOrd="0" destOrd="0" parTransId="{E1231FD6-6A61-4B07-A09C-9ACFDF415782}" sibTransId="{E4616640-DE26-413E-AACE-B2A1002488DA}"/>
    <dgm:cxn modelId="{DE1BD9ED-691D-4C6F-BB4B-1086FE12C2DD}" type="presOf" srcId="{FE5A5B03-694E-4397-A313-E80321CF8AEB}" destId="{4925B69A-C46D-48F6-87E9-F65EA8C56959}" srcOrd="0" destOrd="0" presId="urn:microsoft.com/office/officeart/2005/8/layout/vList2"/>
    <dgm:cxn modelId="{1B0A5D0C-1F27-4C19-AA2D-6A4B0EB89E46}" srcId="{6E7A34E5-40E3-403E-89A3-1B10BCDB64C5}" destId="{795EE68D-913B-4D29-81ED-54A7D9748A4A}" srcOrd="0" destOrd="0" parTransId="{99CBDB3B-20BE-4803-9243-7E5A459D49DA}" sibTransId="{58C27E51-1817-44AD-8B82-68B0D8B69996}"/>
    <dgm:cxn modelId="{E45C2BAB-19A6-41B1-A128-D28FA407EB94}" type="presOf" srcId="{C0098BB5-8956-4362-9CE4-55F6D86933A6}" destId="{A6452D13-A518-48D6-86AF-4B0EA47AB9F0}" srcOrd="0" destOrd="2" presId="urn:microsoft.com/office/officeart/2005/8/layout/vList2"/>
    <dgm:cxn modelId="{3D30F1DB-4E41-4DE4-9863-EA209018FB81}" srcId="{6E7A34E5-40E3-403E-89A3-1B10BCDB64C5}" destId="{F6BAC2D3-3F65-4CE3-90B9-2494F531EBEA}" srcOrd="1" destOrd="0" parTransId="{D481FC87-355F-47F7-9C51-B5F6D2A09C70}" sibTransId="{C52009F5-0D3E-49B9-A252-87F8CF90729F}"/>
    <dgm:cxn modelId="{B900CE73-6E8A-4A4D-9E96-61799D0087BB}" type="presOf" srcId="{795EE68D-913B-4D29-81ED-54A7D9748A4A}" destId="{86608868-BF4C-4749-A8F8-E35E93CFB542}" srcOrd="0" destOrd="0" presId="urn:microsoft.com/office/officeart/2005/8/layout/vList2"/>
    <dgm:cxn modelId="{F18E30F3-1C8E-4490-BAAE-CDE50C6E3C14}" srcId="{FE5A5B03-694E-4397-A313-E80321CF8AEB}" destId="{D40AEAA9-CDE1-41E9-9B4C-CBD23FE3015A}" srcOrd="0" destOrd="0" parTransId="{7E2511A4-9449-4275-AF1F-D3D27409D9E7}" sibTransId="{2E2268C6-07A6-4FEC-8BB3-AE5BC03F301E}"/>
    <dgm:cxn modelId="{7EE9A136-5949-4BCC-A4C9-3C5759A2F272}" type="presOf" srcId="{F6BAC2D3-3F65-4CE3-90B9-2494F531EBEA}" destId="{4ED273D1-D718-437E-9C39-BB0A41DE1A1C}" srcOrd="0" destOrd="0" presId="urn:microsoft.com/office/officeart/2005/8/layout/vList2"/>
    <dgm:cxn modelId="{C1FF4304-87B8-4609-A4AF-DAD9AEE4BD6B}" srcId="{6E7A34E5-40E3-403E-89A3-1B10BCDB64C5}" destId="{FE5A5B03-694E-4397-A313-E80321CF8AEB}" srcOrd="2" destOrd="0" parTransId="{8BE70FD6-712C-4FE9-89B7-5FFAE800FD26}" sibTransId="{6E1FE813-3494-4363-951E-637B65D188BB}"/>
    <dgm:cxn modelId="{F44F491F-ADCE-4C3F-BB66-F51EB2C6D69C}" srcId="{795EE68D-913B-4D29-81ED-54A7D9748A4A}" destId="{C8B53E6B-DF09-490D-99EC-153760EC4933}" srcOrd="1" destOrd="0" parTransId="{9EBA8F5A-394A-4AA6-9C6C-A5D39C5AB6C2}" sibTransId="{7872785E-90F1-4736-A1E6-F5C14AAA1071}"/>
    <dgm:cxn modelId="{2D055A80-4427-47B0-BAEE-7501D26AD95D}" type="presOf" srcId="{6E7A34E5-40E3-403E-89A3-1B10BCDB64C5}" destId="{C89FC43C-6B09-4715-B865-A5D79EFA177B}" srcOrd="0" destOrd="0" presId="urn:microsoft.com/office/officeart/2005/8/layout/vList2"/>
    <dgm:cxn modelId="{911476C5-BC6E-410E-99E6-3E341BFF1018}" srcId="{F6BAC2D3-3F65-4CE3-90B9-2494F531EBEA}" destId="{0F62CDE5-FF8E-4B33-8697-30EC75D1DCFD}" srcOrd="1" destOrd="0" parTransId="{D4F32F09-5AC4-4F3E-8B05-B2377D479257}" sibTransId="{B1DD8236-F720-4704-9D60-2EC4076BDC72}"/>
    <dgm:cxn modelId="{1CBDFA89-65DD-414C-9CB4-280921C50679}" type="presOf" srcId="{616A4E79-937C-441C-8A21-A9184E868D85}" destId="{1D48339A-5D60-4973-ADE9-00B9844B1A57}" srcOrd="0" destOrd="0" presId="urn:microsoft.com/office/officeart/2005/8/layout/vList2"/>
    <dgm:cxn modelId="{F7DAC37A-7837-4946-899F-D6685A96ABF3}" srcId="{FE5A5B03-694E-4397-A313-E80321CF8AEB}" destId="{AF9A6C0A-A4FA-48E7-9CE0-9BE83E14DF72}" srcOrd="1" destOrd="0" parTransId="{1BF6C299-AA9C-4E73-8636-AE08A86CF51B}" sibTransId="{7F91D065-C496-49F3-80B3-A6E3BC663526}"/>
    <dgm:cxn modelId="{5EC1A794-C734-497F-A581-1E03602FD8FD}" type="presParOf" srcId="{C89FC43C-6B09-4715-B865-A5D79EFA177B}" destId="{86608868-BF4C-4749-A8F8-E35E93CFB542}" srcOrd="0" destOrd="0" presId="urn:microsoft.com/office/officeart/2005/8/layout/vList2"/>
    <dgm:cxn modelId="{A7A3AF0C-6DEF-41E2-B292-8F99BC08943A}" type="presParOf" srcId="{C89FC43C-6B09-4715-B865-A5D79EFA177B}" destId="{A6452D13-A518-48D6-86AF-4B0EA47AB9F0}" srcOrd="1" destOrd="0" presId="urn:microsoft.com/office/officeart/2005/8/layout/vList2"/>
    <dgm:cxn modelId="{DD4C759D-BC6F-4E15-B8FD-D29B8630129A}" type="presParOf" srcId="{C89FC43C-6B09-4715-B865-A5D79EFA177B}" destId="{4ED273D1-D718-437E-9C39-BB0A41DE1A1C}" srcOrd="2" destOrd="0" presId="urn:microsoft.com/office/officeart/2005/8/layout/vList2"/>
    <dgm:cxn modelId="{05DC53A6-BCAD-4869-854E-7CDE83A4E7CF}" type="presParOf" srcId="{C89FC43C-6B09-4715-B865-A5D79EFA177B}" destId="{1D48339A-5D60-4973-ADE9-00B9844B1A57}" srcOrd="3" destOrd="0" presId="urn:microsoft.com/office/officeart/2005/8/layout/vList2"/>
    <dgm:cxn modelId="{BA6E4DCB-CD89-431E-B5B1-C6254D0E4202}" type="presParOf" srcId="{C89FC43C-6B09-4715-B865-A5D79EFA177B}" destId="{4925B69A-C46D-48F6-87E9-F65EA8C56959}" srcOrd="4" destOrd="0" presId="urn:microsoft.com/office/officeart/2005/8/layout/vList2"/>
    <dgm:cxn modelId="{F4597428-E841-44AB-9B23-8ECD72E086F0}" type="presParOf" srcId="{C89FC43C-6B09-4715-B865-A5D79EFA177B}" destId="{26628E33-CC51-49CD-8D74-0638BC971A37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ABDAF6-15FF-4330-A9EB-09A818184BAE}" type="doc">
      <dgm:prSet loTypeId="urn:microsoft.com/office/officeart/2005/8/layout/process4" loCatId="process" qsTypeId="urn:microsoft.com/office/officeart/2005/8/quickstyle/3d1" qsCatId="3D" csTypeId="urn:microsoft.com/office/officeart/2005/8/colors/accent4_4" csCatId="accent4" phldr="1"/>
      <dgm:spPr/>
      <dgm:t>
        <a:bodyPr/>
        <a:lstStyle/>
        <a:p>
          <a:pPr latinLnBrk="1"/>
          <a:endParaRPr lang="ko-KR" altLang="en-US"/>
        </a:p>
      </dgm:t>
    </dgm:pt>
    <dgm:pt modelId="{0116094F-FD94-40F6-9B58-0D0ABACD52CB}">
      <dgm:prSet phldrT="[텍스트]" custT="1"/>
      <dgm:spPr/>
      <dgm:t>
        <a:bodyPr/>
        <a:lstStyle/>
        <a:p>
          <a:pPr latinLnBrk="1"/>
          <a:r>
            <a:rPr lang="en-US" altLang="ko-KR" sz="2800" b="1" dirty="0" smtClean="0">
              <a:solidFill>
                <a:srgbClr val="FF0000"/>
              </a:solidFill>
              <a:latin typeface="Arial Rounded MT Bold" panose="020F0704030504030204" pitchFamily="34" charset="0"/>
            </a:rPr>
            <a:t>Data Preparation</a:t>
          </a:r>
          <a:endParaRPr lang="ko-KR" altLang="en-US" sz="2800" b="1" dirty="0">
            <a:solidFill>
              <a:srgbClr val="FF0000"/>
            </a:solidFill>
            <a:latin typeface="Arial Rounded MT Bold" panose="020F0704030504030204" pitchFamily="34" charset="0"/>
          </a:endParaRPr>
        </a:p>
      </dgm:t>
    </dgm:pt>
    <dgm:pt modelId="{97E2D7E8-AE39-4D9A-B0C8-5A71853251DA}" type="parTrans" cxnId="{70D516D2-6522-48EE-95A1-3B1B94A51D0D}">
      <dgm:prSet/>
      <dgm:spPr/>
      <dgm:t>
        <a:bodyPr/>
        <a:lstStyle/>
        <a:p>
          <a:pPr latinLnBrk="1"/>
          <a:endParaRPr lang="ko-KR" altLang="en-US" b="1">
            <a:latin typeface="Georgia" panose="02040502050405020303" pitchFamily="18" charset="0"/>
          </a:endParaRPr>
        </a:p>
      </dgm:t>
    </dgm:pt>
    <dgm:pt modelId="{44A93890-D09F-4D58-9AAD-5EC1999D7808}" type="sibTrans" cxnId="{70D516D2-6522-48EE-95A1-3B1B94A51D0D}">
      <dgm:prSet/>
      <dgm:spPr/>
      <dgm:t>
        <a:bodyPr/>
        <a:lstStyle/>
        <a:p>
          <a:pPr latinLnBrk="1"/>
          <a:endParaRPr lang="ko-KR" altLang="en-US" b="1">
            <a:latin typeface="Georgia" panose="02040502050405020303" pitchFamily="18" charset="0"/>
          </a:endParaRPr>
        </a:p>
      </dgm:t>
    </dgm:pt>
    <dgm:pt modelId="{22E2F961-398B-4F49-8553-6DE126BFD0BD}">
      <dgm:prSet phldrT="[텍스트]"/>
      <dgm:spPr/>
      <dgm:t>
        <a:bodyPr/>
        <a:lstStyle/>
        <a:p>
          <a:pPr latinLnBrk="1"/>
          <a:r>
            <a:rPr lang="en-US" altLang="ko-KR" b="1" dirty="0" smtClean="0">
              <a:latin typeface="Georgia" panose="02040502050405020303" pitchFamily="18" charset="0"/>
            </a:rPr>
            <a:t>Training Data</a:t>
          </a:r>
          <a:endParaRPr lang="ko-KR" altLang="en-US" b="1" dirty="0">
            <a:latin typeface="Georgia" panose="02040502050405020303" pitchFamily="18" charset="0"/>
          </a:endParaRPr>
        </a:p>
      </dgm:t>
    </dgm:pt>
    <dgm:pt modelId="{D252A83E-CC94-4AFB-A5B9-D8176E47F925}" type="parTrans" cxnId="{7E69F313-7CBE-4A2D-BD08-E22CEB5059C1}">
      <dgm:prSet/>
      <dgm:spPr/>
      <dgm:t>
        <a:bodyPr/>
        <a:lstStyle/>
        <a:p>
          <a:pPr latinLnBrk="1"/>
          <a:endParaRPr lang="ko-KR" altLang="en-US" b="1">
            <a:latin typeface="Georgia" panose="02040502050405020303" pitchFamily="18" charset="0"/>
          </a:endParaRPr>
        </a:p>
      </dgm:t>
    </dgm:pt>
    <dgm:pt modelId="{9480410C-EA6D-4708-9FD8-2639203EF826}" type="sibTrans" cxnId="{7E69F313-7CBE-4A2D-BD08-E22CEB5059C1}">
      <dgm:prSet/>
      <dgm:spPr/>
      <dgm:t>
        <a:bodyPr/>
        <a:lstStyle/>
        <a:p>
          <a:pPr latinLnBrk="1"/>
          <a:endParaRPr lang="ko-KR" altLang="en-US" b="1">
            <a:latin typeface="Georgia" panose="02040502050405020303" pitchFamily="18" charset="0"/>
          </a:endParaRPr>
        </a:p>
      </dgm:t>
    </dgm:pt>
    <dgm:pt modelId="{8AD70544-8712-44DE-92F3-24AA3D5E77B7}">
      <dgm:prSet phldrT="[텍스트]"/>
      <dgm:spPr/>
      <dgm:t>
        <a:bodyPr/>
        <a:lstStyle/>
        <a:p>
          <a:pPr latinLnBrk="1"/>
          <a:r>
            <a:rPr lang="en-US" altLang="ko-KR" b="1" dirty="0" smtClean="0">
              <a:latin typeface="Georgia" panose="02040502050405020303" pitchFamily="18" charset="0"/>
            </a:rPr>
            <a:t>Test Data</a:t>
          </a:r>
          <a:endParaRPr lang="ko-KR" altLang="en-US" b="1" dirty="0">
            <a:latin typeface="Georgia" panose="02040502050405020303" pitchFamily="18" charset="0"/>
          </a:endParaRPr>
        </a:p>
      </dgm:t>
    </dgm:pt>
    <dgm:pt modelId="{94D1CD5A-8EF2-445F-A6D0-A9769DB5891E}" type="parTrans" cxnId="{2BA76118-821B-4A6E-B313-EDE1B8752237}">
      <dgm:prSet/>
      <dgm:spPr/>
      <dgm:t>
        <a:bodyPr/>
        <a:lstStyle/>
        <a:p>
          <a:pPr latinLnBrk="1"/>
          <a:endParaRPr lang="ko-KR" altLang="en-US" b="1">
            <a:latin typeface="Georgia" panose="02040502050405020303" pitchFamily="18" charset="0"/>
          </a:endParaRPr>
        </a:p>
      </dgm:t>
    </dgm:pt>
    <dgm:pt modelId="{7EFA304F-2A28-404B-97F4-63E98FD13B95}" type="sibTrans" cxnId="{2BA76118-821B-4A6E-B313-EDE1B8752237}">
      <dgm:prSet/>
      <dgm:spPr/>
      <dgm:t>
        <a:bodyPr/>
        <a:lstStyle/>
        <a:p>
          <a:pPr latinLnBrk="1"/>
          <a:endParaRPr lang="ko-KR" altLang="en-US" b="1">
            <a:latin typeface="Georgia" panose="02040502050405020303" pitchFamily="18" charset="0"/>
          </a:endParaRPr>
        </a:p>
      </dgm:t>
    </dgm:pt>
    <dgm:pt modelId="{7A90F1D7-9F10-4BDB-B8E8-0402EA401D36}">
      <dgm:prSet phldrT="[텍스트]" custT="1"/>
      <dgm:spPr/>
      <dgm:t>
        <a:bodyPr/>
        <a:lstStyle/>
        <a:p>
          <a:pPr latinLnBrk="1"/>
          <a:r>
            <a:rPr lang="en-US" altLang="ko-KR" sz="2800" b="1" dirty="0" smtClean="0">
              <a:solidFill>
                <a:srgbClr val="FF0000"/>
              </a:solidFill>
              <a:latin typeface="Arial Rounded MT Bold" panose="020F0704030504030204" pitchFamily="34" charset="0"/>
            </a:rPr>
            <a:t>Feature Engineering</a:t>
          </a:r>
          <a:endParaRPr lang="ko-KR" altLang="en-US" sz="2800" b="1" dirty="0">
            <a:solidFill>
              <a:srgbClr val="FF0000"/>
            </a:solidFill>
            <a:latin typeface="Arial Rounded MT Bold" panose="020F0704030504030204" pitchFamily="34" charset="0"/>
          </a:endParaRPr>
        </a:p>
      </dgm:t>
    </dgm:pt>
    <dgm:pt modelId="{94DFA1A3-5FE1-4A61-9592-10CC686F648E}" type="parTrans" cxnId="{DECC3B28-A60A-4A74-952D-E77915F9008B}">
      <dgm:prSet/>
      <dgm:spPr/>
      <dgm:t>
        <a:bodyPr/>
        <a:lstStyle/>
        <a:p>
          <a:pPr latinLnBrk="1"/>
          <a:endParaRPr lang="ko-KR" altLang="en-US" b="1">
            <a:latin typeface="Georgia" panose="02040502050405020303" pitchFamily="18" charset="0"/>
          </a:endParaRPr>
        </a:p>
      </dgm:t>
    </dgm:pt>
    <dgm:pt modelId="{490A95B7-A6F8-4F66-AAA7-FD61C3ED237A}" type="sibTrans" cxnId="{DECC3B28-A60A-4A74-952D-E77915F9008B}">
      <dgm:prSet/>
      <dgm:spPr/>
      <dgm:t>
        <a:bodyPr/>
        <a:lstStyle/>
        <a:p>
          <a:pPr latinLnBrk="1"/>
          <a:endParaRPr lang="ko-KR" altLang="en-US" b="1">
            <a:latin typeface="Georgia" panose="02040502050405020303" pitchFamily="18" charset="0"/>
          </a:endParaRPr>
        </a:p>
      </dgm:t>
    </dgm:pt>
    <dgm:pt modelId="{CB441BDE-4840-4EA9-878C-EC587B9E0A24}">
      <dgm:prSet phldrT="[텍스트]"/>
      <dgm:spPr/>
      <dgm:t>
        <a:bodyPr/>
        <a:lstStyle/>
        <a:p>
          <a:pPr latinLnBrk="1"/>
          <a:r>
            <a:rPr lang="en-US" altLang="ko-KR" b="1" dirty="0" smtClean="0">
              <a:latin typeface="Georgia" panose="02040502050405020303" pitchFamily="18" charset="0"/>
            </a:rPr>
            <a:t>Feature Selection</a:t>
          </a:r>
          <a:endParaRPr lang="ko-KR" altLang="en-US" b="1" dirty="0">
            <a:latin typeface="Georgia" panose="02040502050405020303" pitchFamily="18" charset="0"/>
          </a:endParaRPr>
        </a:p>
      </dgm:t>
    </dgm:pt>
    <dgm:pt modelId="{B28A5E1E-221F-4563-9056-004FA88348F6}" type="parTrans" cxnId="{44E3A9F3-FD97-41EA-A2ED-035D4277AA4C}">
      <dgm:prSet/>
      <dgm:spPr/>
      <dgm:t>
        <a:bodyPr/>
        <a:lstStyle/>
        <a:p>
          <a:pPr latinLnBrk="1"/>
          <a:endParaRPr lang="ko-KR" altLang="en-US" b="1">
            <a:latin typeface="Georgia" panose="02040502050405020303" pitchFamily="18" charset="0"/>
          </a:endParaRPr>
        </a:p>
      </dgm:t>
    </dgm:pt>
    <dgm:pt modelId="{9C11B8A1-88A0-4805-B178-5B8C01610C14}" type="sibTrans" cxnId="{44E3A9F3-FD97-41EA-A2ED-035D4277AA4C}">
      <dgm:prSet/>
      <dgm:spPr/>
      <dgm:t>
        <a:bodyPr/>
        <a:lstStyle/>
        <a:p>
          <a:pPr latinLnBrk="1"/>
          <a:endParaRPr lang="ko-KR" altLang="en-US" b="1">
            <a:latin typeface="Georgia" panose="02040502050405020303" pitchFamily="18" charset="0"/>
          </a:endParaRPr>
        </a:p>
      </dgm:t>
    </dgm:pt>
    <dgm:pt modelId="{FB98A2C9-43F1-49D0-8FF1-D1C06A19B22B}">
      <dgm:prSet phldrT="[텍스트]"/>
      <dgm:spPr/>
      <dgm:t>
        <a:bodyPr/>
        <a:lstStyle/>
        <a:p>
          <a:pPr latinLnBrk="1"/>
          <a:r>
            <a:rPr lang="en-US" altLang="ko-KR" b="1" dirty="0" smtClean="0">
              <a:latin typeface="Georgia" panose="02040502050405020303" pitchFamily="18" charset="0"/>
            </a:rPr>
            <a:t>Feature Transformation</a:t>
          </a:r>
          <a:endParaRPr lang="ko-KR" altLang="en-US" b="1" dirty="0">
            <a:latin typeface="Georgia" panose="02040502050405020303" pitchFamily="18" charset="0"/>
          </a:endParaRPr>
        </a:p>
      </dgm:t>
    </dgm:pt>
    <dgm:pt modelId="{AFBF603B-E59B-413B-BA39-58C43094C589}" type="parTrans" cxnId="{C9CC5EE1-6D8B-4FD9-8B27-A3A0ED9F013A}">
      <dgm:prSet/>
      <dgm:spPr/>
      <dgm:t>
        <a:bodyPr/>
        <a:lstStyle/>
        <a:p>
          <a:pPr latinLnBrk="1"/>
          <a:endParaRPr lang="ko-KR" altLang="en-US" b="1">
            <a:latin typeface="Georgia" panose="02040502050405020303" pitchFamily="18" charset="0"/>
          </a:endParaRPr>
        </a:p>
      </dgm:t>
    </dgm:pt>
    <dgm:pt modelId="{54C20C4E-076D-4208-AC90-C8590CECD6D7}" type="sibTrans" cxnId="{C9CC5EE1-6D8B-4FD9-8B27-A3A0ED9F013A}">
      <dgm:prSet/>
      <dgm:spPr/>
      <dgm:t>
        <a:bodyPr/>
        <a:lstStyle/>
        <a:p>
          <a:pPr latinLnBrk="1"/>
          <a:endParaRPr lang="ko-KR" altLang="en-US" b="1">
            <a:latin typeface="Georgia" panose="02040502050405020303" pitchFamily="18" charset="0"/>
          </a:endParaRPr>
        </a:p>
      </dgm:t>
    </dgm:pt>
    <dgm:pt modelId="{F853CB0B-7DBE-447F-92C1-2534ED41BAE9}">
      <dgm:prSet phldrT="[텍스트]" custT="1"/>
      <dgm:spPr/>
      <dgm:t>
        <a:bodyPr/>
        <a:lstStyle/>
        <a:p>
          <a:pPr latinLnBrk="1"/>
          <a:r>
            <a:rPr lang="en-US" altLang="ko-KR" sz="2800" b="1" dirty="0" smtClean="0">
              <a:solidFill>
                <a:srgbClr val="FF0000"/>
              </a:solidFill>
              <a:latin typeface="Arial Rounded MT Bold" panose="020F0704030504030204" pitchFamily="34" charset="0"/>
            </a:rPr>
            <a:t>Learning</a:t>
          </a:r>
          <a:endParaRPr lang="ko-KR" altLang="en-US" sz="2800" b="1" dirty="0">
            <a:solidFill>
              <a:srgbClr val="FF0000"/>
            </a:solidFill>
            <a:latin typeface="Arial Rounded MT Bold" panose="020F0704030504030204" pitchFamily="34" charset="0"/>
          </a:endParaRPr>
        </a:p>
      </dgm:t>
    </dgm:pt>
    <dgm:pt modelId="{4815C8BA-627A-4C73-B57F-7DBC559FF478}" type="parTrans" cxnId="{294461FD-AA1B-4BD8-B489-987797D78FAF}">
      <dgm:prSet/>
      <dgm:spPr/>
      <dgm:t>
        <a:bodyPr/>
        <a:lstStyle/>
        <a:p>
          <a:pPr latinLnBrk="1"/>
          <a:endParaRPr lang="ko-KR" altLang="en-US" b="1">
            <a:latin typeface="Georgia" panose="02040502050405020303" pitchFamily="18" charset="0"/>
          </a:endParaRPr>
        </a:p>
      </dgm:t>
    </dgm:pt>
    <dgm:pt modelId="{F403C7DA-8D8E-4756-B961-D18CD8968DF4}" type="sibTrans" cxnId="{294461FD-AA1B-4BD8-B489-987797D78FAF}">
      <dgm:prSet/>
      <dgm:spPr/>
      <dgm:t>
        <a:bodyPr/>
        <a:lstStyle/>
        <a:p>
          <a:pPr latinLnBrk="1"/>
          <a:endParaRPr lang="ko-KR" altLang="en-US" b="1">
            <a:latin typeface="Georgia" panose="02040502050405020303" pitchFamily="18" charset="0"/>
          </a:endParaRPr>
        </a:p>
      </dgm:t>
    </dgm:pt>
    <dgm:pt modelId="{F2F45354-F0F4-4F6D-967C-1AE90A2A93F6}">
      <dgm:prSet phldrT="[텍스트]" custT="1"/>
      <dgm:spPr/>
      <dgm:t>
        <a:bodyPr/>
        <a:lstStyle/>
        <a:p>
          <a:pPr latinLnBrk="1"/>
          <a:r>
            <a:rPr lang="en-US" altLang="ko-KR" sz="2800" b="1" dirty="0" smtClean="0">
              <a:solidFill>
                <a:srgbClr val="FF0000"/>
              </a:solidFill>
              <a:latin typeface="Arial Rounded MT Bold" panose="020F0704030504030204" pitchFamily="34" charset="0"/>
            </a:rPr>
            <a:t>Prediction</a:t>
          </a:r>
          <a:endParaRPr lang="ko-KR" altLang="en-US" sz="2800" b="1" dirty="0">
            <a:solidFill>
              <a:srgbClr val="FF0000"/>
            </a:solidFill>
            <a:latin typeface="Arial Rounded MT Bold" panose="020F0704030504030204" pitchFamily="34" charset="0"/>
          </a:endParaRPr>
        </a:p>
      </dgm:t>
    </dgm:pt>
    <dgm:pt modelId="{531F1A80-AF9C-4399-87BC-9D66CD23062A}" type="parTrans" cxnId="{45FD9BB8-C3B5-4727-8FE5-21771B6F43C9}">
      <dgm:prSet/>
      <dgm:spPr/>
      <dgm:t>
        <a:bodyPr/>
        <a:lstStyle/>
        <a:p>
          <a:pPr latinLnBrk="1"/>
          <a:endParaRPr lang="ko-KR" altLang="en-US" b="1">
            <a:latin typeface="Georgia" panose="02040502050405020303" pitchFamily="18" charset="0"/>
          </a:endParaRPr>
        </a:p>
      </dgm:t>
    </dgm:pt>
    <dgm:pt modelId="{FA0D6824-066F-427B-BB9A-35B2550801F7}" type="sibTrans" cxnId="{45FD9BB8-C3B5-4727-8FE5-21771B6F43C9}">
      <dgm:prSet/>
      <dgm:spPr/>
      <dgm:t>
        <a:bodyPr/>
        <a:lstStyle/>
        <a:p>
          <a:pPr latinLnBrk="1"/>
          <a:endParaRPr lang="ko-KR" altLang="en-US" b="1">
            <a:latin typeface="Georgia" panose="02040502050405020303" pitchFamily="18" charset="0"/>
          </a:endParaRPr>
        </a:p>
      </dgm:t>
    </dgm:pt>
    <dgm:pt modelId="{7F3480D1-ABC9-4D3E-B1CA-C2AB8EAC53BD}">
      <dgm:prSet phldrT="[텍스트]"/>
      <dgm:spPr/>
      <dgm:t>
        <a:bodyPr/>
        <a:lstStyle/>
        <a:p>
          <a:pPr latinLnBrk="1"/>
          <a:r>
            <a:rPr lang="en-US" altLang="ko-KR" b="1" dirty="0" smtClean="0">
              <a:latin typeface="Georgia" panose="02040502050405020303" pitchFamily="18" charset="0"/>
            </a:rPr>
            <a:t>Feature Generation</a:t>
          </a:r>
          <a:endParaRPr lang="ko-KR" altLang="en-US" b="1" dirty="0">
            <a:latin typeface="Georgia" panose="02040502050405020303" pitchFamily="18" charset="0"/>
          </a:endParaRPr>
        </a:p>
      </dgm:t>
    </dgm:pt>
    <dgm:pt modelId="{D88BEC33-6FEF-4AA1-BC36-27A9E81BD61E}" type="parTrans" cxnId="{CC654A80-E433-435C-98BF-F570A4450B89}">
      <dgm:prSet/>
      <dgm:spPr/>
      <dgm:t>
        <a:bodyPr/>
        <a:lstStyle/>
        <a:p>
          <a:pPr latinLnBrk="1"/>
          <a:endParaRPr lang="ko-KR" altLang="en-US" b="1">
            <a:latin typeface="Georgia" panose="02040502050405020303" pitchFamily="18" charset="0"/>
          </a:endParaRPr>
        </a:p>
      </dgm:t>
    </dgm:pt>
    <dgm:pt modelId="{D1850F25-2B35-455D-954B-031AFE37CF1E}" type="sibTrans" cxnId="{CC654A80-E433-435C-98BF-F570A4450B89}">
      <dgm:prSet/>
      <dgm:spPr/>
      <dgm:t>
        <a:bodyPr/>
        <a:lstStyle/>
        <a:p>
          <a:pPr latinLnBrk="1"/>
          <a:endParaRPr lang="ko-KR" altLang="en-US" b="1">
            <a:latin typeface="Georgia" panose="02040502050405020303" pitchFamily="18" charset="0"/>
          </a:endParaRPr>
        </a:p>
      </dgm:t>
    </dgm:pt>
    <dgm:pt modelId="{B35ACCAA-6CA6-404C-8B22-D08197D300C3}">
      <dgm:prSet phldrT="[텍스트]" custT="1"/>
      <dgm:spPr/>
      <dgm:t>
        <a:bodyPr/>
        <a:lstStyle/>
        <a:p>
          <a:pPr latinLnBrk="1"/>
          <a:r>
            <a:rPr lang="en-US" altLang="ko-KR" sz="2800" b="1" dirty="0" smtClean="0">
              <a:solidFill>
                <a:srgbClr val="FF0000"/>
              </a:solidFill>
              <a:latin typeface="Arial Rounded MT Bold" panose="020F0704030504030204" pitchFamily="34" charset="0"/>
            </a:rPr>
            <a:t>Evaluation</a:t>
          </a:r>
          <a:endParaRPr lang="ko-KR" altLang="en-US" sz="2800" b="1" dirty="0">
            <a:solidFill>
              <a:srgbClr val="FF0000"/>
            </a:solidFill>
            <a:latin typeface="Arial Rounded MT Bold" panose="020F0704030504030204" pitchFamily="34" charset="0"/>
          </a:endParaRPr>
        </a:p>
      </dgm:t>
    </dgm:pt>
    <dgm:pt modelId="{B219C57E-03C4-4F1C-AC53-EAD98F0752B6}" type="parTrans" cxnId="{71BFB766-886B-417C-BEF6-BC1D8CD5853C}">
      <dgm:prSet/>
      <dgm:spPr/>
      <dgm:t>
        <a:bodyPr/>
        <a:lstStyle/>
        <a:p>
          <a:pPr latinLnBrk="1"/>
          <a:endParaRPr lang="ko-KR" altLang="en-US" b="1">
            <a:latin typeface="Georgia" panose="02040502050405020303" pitchFamily="18" charset="0"/>
          </a:endParaRPr>
        </a:p>
      </dgm:t>
    </dgm:pt>
    <dgm:pt modelId="{D0C4A421-5117-4FC8-A51C-C830C2978917}" type="sibTrans" cxnId="{71BFB766-886B-417C-BEF6-BC1D8CD5853C}">
      <dgm:prSet/>
      <dgm:spPr/>
      <dgm:t>
        <a:bodyPr/>
        <a:lstStyle/>
        <a:p>
          <a:pPr latinLnBrk="1"/>
          <a:endParaRPr lang="ko-KR" altLang="en-US" b="1">
            <a:latin typeface="Georgia" panose="02040502050405020303" pitchFamily="18" charset="0"/>
          </a:endParaRPr>
        </a:p>
      </dgm:t>
    </dgm:pt>
    <dgm:pt modelId="{EEAF4155-CADB-460D-9D35-5D5CA4E58910}">
      <dgm:prSet phldrT="[텍스트]" custT="1"/>
      <dgm:spPr/>
      <dgm:t>
        <a:bodyPr/>
        <a:lstStyle/>
        <a:p>
          <a:pPr latinLnBrk="1"/>
          <a:r>
            <a:rPr lang="en-US" altLang="ko-KR" sz="1800" b="1" dirty="0" smtClean="0">
              <a:latin typeface="Georgia" panose="02040502050405020303" pitchFamily="18" charset="0"/>
            </a:rPr>
            <a:t>Confusion Matrix</a:t>
          </a:r>
          <a:endParaRPr lang="ko-KR" altLang="en-US" sz="1800" b="1" dirty="0">
            <a:latin typeface="Georgia" panose="02040502050405020303" pitchFamily="18" charset="0"/>
          </a:endParaRPr>
        </a:p>
      </dgm:t>
    </dgm:pt>
    <dgm:pt modelId="{B69D78FC-2843-41F7-AF2C-EAD2FAC5A9D9}" type="parTrans" cxnId="{49D732E2-CD5D-4E0B-B122-D921857991D4}">
      <dgm:prSet/>
      <dgm:spPr/>
      <dgm:t>
        <a:bodyPr/>
        <a:lstStyle/>
        <a:p>
          <a:pPr latinLnBrk="1"/>
          <a:endParaRPr lang="ko-KR" altLang="en-US"/>
        </a:p>
      </dgm:t>
    </dgm:pt>
    <dgm:pt modelId="{E50BEFBD-5E4E-4328-8756-F0CEA5608093}" type="sibTrans" cxnId="{49D732E2-CD5D-4E0B-B122-D921857991D4}">
      <dgm:prSet/>
      <dgm:spPr/>
      <dgm:t>
        <a:bodyPr/>
        <a:lstStyle/>
        <a:p>
          <a:pPr latinLnBrk="1"/>
          <a:endParaRPr lang="ko-KR" altLang="en-US"/>
        </a:p>
      </dgm:t>
    </dgm:pt>
    <dgm:pt modelId="{22A0BBB2-7E5F-4A84-B637-D4C5CC2F469B}">
      <dgm:prSet phldrT="[텍스트]" custT="1"/>
      <dgm:spPr/>
      <dgm:t>
        <a:bodyPr/>
        <a:lstStyle/>
        <a:p>
          <a:pPr latinLnBrk="1"/>
          <a:r>
            <a:rPr lang="en-US" altLang="ko-KR" sz="1800" b="1" dirty="0" smtClean="0">
              <a:latin typeface="Georgia" panose="02040502050405020303" pitchFamily="18" charset="0"/>
            </a:rPr>
            <a:t>Accuracy</a:t>
          </a:r>
          <a:endParaRPr lang="ko-KR" altLang="en-US" sz="1800" b="1" dirty="0">
            <a:latin typeface="Georgia" panose="02040502050405020303" pitchFamily="18" charset="0"/>
          </a:endParaRPr>
        </a:p>
      </dgm:t>
    </dgm:pt>
    <dgm:pt modelId="{3F2EFB64-6650-4EF8-8F97-4755EA60FEA3}" type="parTrans" cxnId="{5D37514C-F5AB-492D-BABA-90026637B447}">
      <dgm:prSet/>
      <dgm:spPr/>
      <dgm:t>
        <a:bodyPr/>
        <a:lstStyle/>
        <a:p>
          <a:pPr latinLnBrk="1"/>
          <a:endParaRPr lang="ko-KR" altLang="en-US"/>
        </a:p>
      </dgm:t>
    </dgm:pt>
    <dgm:pt modelId="{1EC4B4B8-696A-4CF5-92EE-7DB256C69B54}" type="sibTrans" cxnId="{5D37514C-F5AB-492D-BABA-90026637B447}">
      <dgm:prSet/>
      <dgm:spPr/>
      <dgm:t>
        <a:bodyPr/>
        <a:lstStyle/>
        <a:p>
          <a:pPr latinLnBrk="1"/>
          <a:endParaRPr lang="ko-KR" altLang="en-US"/>
        </a:p>
      </dgm:t>
    </dgm:pt>
    <dgm:pt modelId="{9E61468C-27BA-4995-8E28-3A91E9E5C0D5}" type="pres">
      <dgm:prSet presAssocID="{C0ABDAF6-15FF-4330-A9EB-09A818184BA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FDC918-7891-4196-BD63-60AB17A793C1}" type="pres">
      <dgm:prSet presAssocID="{B35ACCAA-6CA6-404C-8B22-D08197D300C3}" presName="boxAndChildren" presStyleCnt="0"/>
      <dgm:spPr/>
    </dgm:pt>
    <dgm:pt modelId="{675D90BC-13EB-4D03-AB3A-3F4BEF7F2D40}" type="pres">
      <dgm:prSet presAssocID="{B35ACCAA-6CA6-404C-8B22-D08197D300C3}" presName="parentTextBox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54E2B942-C2FC-4F07-9C7A-9CF4AB13B371}" type="pres">
      <dgm:prSet presAssocID="{B35ACCAA-6CA6-404C-8B22-D08197D300C3}" presName="entireBox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45695F8D-A342-4E6D-AC1F-BFF796A998F3}" type="pres">
      <dgm:prSet presAssocID="{B35ACCAA-6CA6-404C-8B22-D08197D300C3}" presName="descendantBox" presStyleCnt="0"/>
      <dgm:spPr/>
    </dgm:pt>
    <dgm:pt modelId="{2B0EB26E-A85D-4C0D-88AA-2C57F97184A3}" type="pres">
      <dgm:prSet presAssocID="{EEAF4155-CADB-460D-9D35-5D5CA4E58910}" presName="childTextBox" presStyleLbl="fgAccFollow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5AC6E5-A685-4BCE-A0CB-321918FA7E33}" type="pres">
      <dgm:prSet presAssocID="{22A0BBB2-7E5F-4A84-B637-D4C5CC2F469B}" presName="childTextBox" presStyleLbl="fgAccFollow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FAF765-9B85-43AD-86C9-0EA3A8867179}" type="pres">
      <dgm:prSet presAssocID="{FA0D6824-066F-427B-BB9A-35B2550801F7}" presName="sp" presStyleCnt="0"/>
      <dgm:spPr/>
    </dgm:pt>
    <dgm:pt modelId="{F79B3599-9E66-4BE0-BD68-4AFE7ED34CFB}" type="pres">
      <dgm:prSet presAssocID="{F2F45354-F0F4-4F6D-967C-1AE90A2A93F6}" presName="arrowAndChildren" presStyleCnt="0"/>
      <dgm:spPr/>
    </dgm:pt>
    <dgm:pt modelId="{331DCCB8-2FCF-4E02-A292-C4ED6A55101B}" type="pres">
      <dgm:prSet presAssocID="{F2F45354-F0F4-4F6D-967C-1AE90A2A93F6}" presName="parentTextArrow" presStyleLbl="node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4C82B8F4-644B-4ECD-A828-740633E5AF0C}" type="pres">
      <dgm:prSet presAssocID="{F403C7DA-8D8E-4756-B961-D18CD8968DF4}" presName="sp" presStyleCnt="0"/>
      <dgm:spPr/>
    </dgm:pt>
    <dgm:pt modelId="{705760B3-F07E-46E1-9873-9E49C79A2BED}" type="pres">
      <dgm:prSet presAssocID="{F853CB0B-7DBE-447F-92C1-2534ED41BAE9}" presName="arrowAndChildren" presStyleCnt="0"/>
      <dgm:spPr/>
    </dgm:pt>
    <dgm:pt modelId="{455481E9-7970-4C9F-B762-44E345828F49}" type="pres">
      <dgm:prSet presAssocID="{F853CB0B-7DBE-447F-92C1-2534ED41BAE9}" presName="parentTextArrow" presStyleLbl="node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91D1C6DC-ABFC-4D98-AFE9-22870ED56C1B}" type="pres">
      <dgm:prSet presAssocID="{490A95B7-A6F8-4F66-AAA7-FD61C3ED237A}" presName="sp" presStyleCnt="0"/>
      <dgm:spPr/>
    </dgm:pt>
    <dgm:pt modelId="{4937C091-2BBF-4DD3-AA51-ECED679A7A3B}" type="pres">
      <dgm:prSet presAssocID="{7A90F1D7-9F10-4BDB-B8E8-0402EA401D36}" presName="arrowAndChildren" presStyleCnt="0"/>
      <dgm:spPr/>
    </dgm:pt>
    <dgm:pt modelId="{7BEE7C17-7CEC-4256-B58F-F777725E8210}" type="pres">
      <dgm:prSet presAssocID="{7A90F1D7-9F10-4BDB-B8E8-0402EA401D36}" presName="parentTextArrow" presStyleLbl="node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541F44BA-CDF0-4F20-A874-967264FFDA8C}" type="pres">
      <dgm:prSet presAssocID="{7A90F1D7-9F10-4BDB-B8E8-0402EA401D36}" presName="arrow" presStyleLbl="node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88A02667-34A2-49FF-842B-B71FD418A460}" type="pres">
      <dgm:prSet presAssocID="{7A90F1D7-9F10-4BDB-B8E8-0402EA401D36}" presName="descendantArrow" presStyleCnt="0"/>
      <dgm:spPr/>
    </dgm:pt>
    <dgm:pt modelId="{8DB43F40-710C-4CC0-ADFD-CB511722B513}" type="pres">
      <dgm:prSet presAssocID="{CB441BDE-4840-4EA9-878C-EC587B9E0A24}" presName="childTextArrow" presStyleLbl="fgAccFollow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EE2DD2-0A7C-489B-841C-2ADDD1360F26}" type="pres">
      <dgm:prSet presAssocID="{7F3480D1-ABC9-4D3E-B1CA-C2AB8EAC53BD}" presName="childTextArrow" presStyleLbl="fgAccFollow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3BB28A-7120-4899-B9F2-0177AE9A0463}" type="pres">
      <dgm:prSet presAssocID="{FB98A2C9-43F1-49D0-8FF1-D1C06A19B22B}" presName="childTextArrow" presStyleLbl="fgAccFollow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8D2DBD-8CF2-4191-A441-954C420A0C16}" type="pres">
      <dgm:prSet presAssocID="{44A93890-D09F-4D58-9AAD-5EC1999D7808}" presName="sp" presStyleCnt="0"/>
      <dgm:spPr/>
    </dgm:pt>
    <dgm:pt modelId="{01ED09C5-C6B3-4BBD-A7D8-1FA5C7707672}" type="pres">
      <dgm:prSet presAssocID="{0116094F-FD94-40F6-9B58-0D0ABACD52CB}" presName="arrowAndChildren" presStyleCnt="0"/>
      <dgm:spPr/>
    </dgm:pt>
    <dgm:pt modelId="{34C10B2F-EDA8-42BF-A8A9-91C5133F37CC}" type="pres">
      <dgm:prSet presAssocID="{0116094F-FD94-40F6-9B58-0D0ABACD52CB}" presName="parentTextArrow" presStyleLbl="node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54FCF1D4-6C33-4180-8352-988E093041E6}" type="pres">
      <dgm:prSet presAssocID="{0116094F-FD94-40F6-9B58-0D0ABACD52CB}" presName="arrow" presStyleLbl="node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B5700826-D4AA-4FF3-8B50-A69486CF9733}" type="pres">
      <dgm:prSet presAssocID="{0116094F-FD94-40F6-9B58-0D0ABACD52CB}" presName="descendantArrow" presStyleCnt="0"/>
      <dgm:spPr/>
    </dgm:pt>
    <dgm:pt modelId="{E2F2F62B-93C5-46D1-8DF6-9FDD27360391}" type="pres">
      <dgm:prSet presAssocID="{22E2F961-398B-4F49-8553-6DE126BFD0BD}" presName="childTextArrow" presStyleLbl="fgAccFollow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36738C-1A8C-4B93-AEBC-80621DD6E92E}" type="pres">
      <dgm:prSet presAssocID="{8AD70544-8712-44DE-92F3-24AA3D5E77B7}" presName="childTextArrow" presStyleLbl="fgAccFollow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94461FD-AA1B-4BD8-B489-987797D78FAF}" srcId="{C0ABDAF6-15FF-4330-A9EB-09A818184BAE}" destId="{F853CB0B-7DBE-447F-92C1-2534ED41BAE9}" srcOrd="2" destOrd="0" parTransId="{4815C8BA-627A-4C73-B57F-7DBC559FF478}" sibTransId="{F403C7DA-8D8E-4756-B961-D18CD8968DF4}"/>
    <dgm:cxn modelId="{D6AB595A-DA15-4BB7-8755-04768F814AC5}" type="presOf" srcId="{0116094F-FD94-40F6-9B58-0D0ABACD52CB}" destId="{34C10B2F-EDA8-42BF-A8A9-91C5133F37CC}" srcOrd="0" destOrd="0" presId="urn:microsoft.com/office/officeart/2005/8/layout/process4"/>
    <dgm:cxn modelId="{C9CC5EE1-6D8B-4FD9-8B27-A3A0ED9F013A}" srcId="{7A90F1D7-9F10-4BDB-B8E8-0402EA401D36}" destId="{FB98A2C9-43F1-49D0-8FF1-D1C06A19B22B}" srcOrd="2" destOrd="0" parTransId="{AFBF603B-E59B-413B-BA39-58C43094C589}" sibTransId="{54C20C4E-076D-4208-AC90-C8590CECD6D7}"/>
    <dgm:cxn modelId="{7F74ECD6-87C1-40EE-981C-5257B94D654E}" type="presOf" srcId="{FB98A2C9-43F1-49D0-8FF1-D1C06A19B22B}" destId="{693BB28A-7120-4899-B9F2-0177AE9A0463}" srcOrd="0" destOrd="0" presId="urn:microsoft.com/office/officeart/2005/8/layout/process4"/>
    <dgm:cxn modelId="{71BFB766-886B-417C-BEF6-BC1D8CD5853C}" srcId="{C0ABDAF6-15FF-4330-A9EB-09A818184BAE}" destId="{B35ACCAA-6CA6-404C-8B22-D08197D300C3}" srcOrd="4" destOrd="0" parTransId="{B219C57E-03C4-4F1C-AC53-EAD98F0752B6}" sibTransId="{D0C4A421-5117-4FC8-A51C-C830C2978917}"/>
    <dgm:cxn modelId="{2BA76118-821B-4A6E-B313-EDE1B8752237}" srcId="{0116094F-FD94-40F6-9B58-0D0ABACD52CB}" destId="{8AD70544-8712-44DE-92F3-24AA3D5E77B7}" srcOrd="1" destOrd="0" parTransId="{94D1CD5A-8EF2-445F-A6D0-A9769DB5891E}" sibTransId="{7EFA304F-2A28-404B-97F4-63E98FD13B95}"/>
    <dgm:cxn modelId="{7E69F313-7CBE-4A2D-BD08-E22CEB5059C1}" srcId="{0116094F-FD94-40F6-9B58-0D0ABACD52CB}" destId="{22E2F961-398B-4F49-8553-6DE126BFD0BD}" srcOrd="0" destOrd="0" parTransId="{D252A83E-CC94-4AFB-A5B9-D8176E47F925}" sibTransId="{9480410C-EA6D-4708-9FD8-2639203EF826}"/>
    <dgm:cxn modelId="{C73543FD-23BF-43BD-8AB5-2DD1B0BB64D4}" type="presOf" srcId="{B35ACCAA-6CA6-404C-8B22-D08197D300C3}" destId="{675D90BC-13EB-4D03-AB3A-3F4BEF7F2D40}" srcOrd="0" destOrd="0" presId="urn:microsoft.com/office/officeart/2005/8/layout/process4"/>
    <dgm:cxn modelId="{108C585E-B29B-4D19-98A3-F2CDAEF13DCF}" type="presOf" srcId="{22E2F961-398B-4F49-8553-6DE126BFD0BD}" destId="{E2F2F62B-93C5-46D1-8DF6-9FDD27360391}" srcOrd="0" destOrd="0" presId="urn:microsoft.com/office/officeart/2005/8/layout/process4"/>
    <dgm:cxn modelId="{5D37514C-F5AB-492D-BABA-90026637B447}" srcId="{B35ACCAA-6CA6-404C-8B22-D08197D300C3}" destId="{22A0BBB2-7E5F-4A84-B637-D4C5CC2F469B}" srcOrd="1" destOrd="0" parTransId="{3F2EFB64-6650-4EF8-8F97-4755EA60FEA3}" sibTransId="{1EC4B4B8-696A-4CF5-92EE-7DB256C69B54}"/>
    <dgm:cxn modelId="{6C01301A-34F4-4191-96AC-CAD4CB9C1004}" type="presOf" srcId="{C0ABDAF6-15FF-4330-A9EB-09A818184BAE}" destId="{9E61468C-27BA-4995-8E28-3A91E9E5C0D5}" srcOrd="0" destOrd="0" presId="urn:microsoft.com/office/officeart/2005/8/layout/process4"/>
    <dgm:cxn modelId="{E16381DE-485D-4484-A2F3-DE897FEF9362}" type="presOf" srcId="{B35ACCAA-6CA6-404C-8B22-D08197D300C3}" destId="{54E2B942-C2FC-4F07-9C7A-9CF4AB13B371}" srcOrd="1" destOrd="0" presId="urn:microsoft.com/office/officeart/2005/8/layout/process4"/>
    <dgm:cxn modelId="{4C3A8ACE-E212-49CB-A2E3-E46263D72784}" type="presOf" srcId="{F2F45354-F0F4-4F6D-967C-1AE90A2A93F6}" destId="{331DCCB8-2FCF-4E02-A292-C4ED6A55101B}" srcOrd="0" destOrd="0" presId="urn:microsoft.com/office/officeart/2005/8/layout/process4"/>
    <dgm:cxn modelId="{1698A010-AC34-4349-A182-9B767D6CD329}" type="presOf" srcId="{22A0BBB2-7E5F-4A84-B637-D4C5CC2F469B}" destId="{825AC6E5-A685-4BCE-A0CB-321918FA7E33}" srcOrd="0" destOrd="0" presId="urn:microsoft.com/office/officeart/2005/8/layout/process4"/>
    <dgm:cxn modelId="{49D732E2-CD5D-4E0B-B122-D921857991D4}" srcId="{B35ACCAA-6CA6-404C-8B22-D08197D300C3}" destId="{EEAF4155-CADB-460D-9D35-5D5CA4E58910}" srcOrd="0" destOrd="0" parTransId="{B69D78FC-2843-41F7-AF2C-EAD2FAC5A9D9}" sibTransId="{E50BEFBD-5E4E-4328-8756-F0CEA5608093}"/>
    <dgm:cxn modelId="{70D516D2-6522-48EE-95A1-3B1B94A51D0D}" srcId="{C0ABDAF6-15FF-4330-A9EB-09A818184BAE}" destId="{0116094F-FD94-40F6-9B58-0D0ABACD52CB}" srcOrd="0" destOrd="0" parTransId="{97E2D7E8-AE39-4D9A-B0C8-5A71853251DA}" sibTransId="{44A93890-D09F-4D58-9AAD-5EC1999D7808}"/>
    <dgm:cxn modelId="{A1414DC1-E95B-489D-8B2F-49C03009722B}" type="presOf" srcId="{7A90F1D7-9F10-4BDB-B8E8-0402EA401D36}" destId="{7BEE7C17-7CEC-4256-B58F-F777725E8210}" srcOrd="0" destOrd="0" presId="urn:microsoft.com/office/officeart/2005/8/layout/process4"/>
    <dgm:cxn modelId="{45FD9BB8-C3B5-4727-8FE5-21771B6F43C9}" srcId="{C0ABDAF6-15FF-4330-A9EB-09A818184BAE}" destId="{F2F45354-F0F4-4F6D-967C-1AE90A2A93F6}" srcOrd="3" destOrd="0" parTransId="{531F1A80-AF9C-4399-87BC-9D66CD23062A}" sibTransId="{FA0D6824-066F-427B-BB9A-35B2550801F7}"/>
    <dgm:cxn modelId="{FD38C016-0591-4D81-8AE7-FCF5CA4B89A5}" type="presOf" srcId="{7F3480D1-ABC9-4D3E-B1CA-C2AB8EAC53BD}" destId="{52EE2DD2-0A7C-489B-841C-2ADDD1360F26}" srcOrd="0" destOrd="0" presId="urn:microsoft.com/office/officeart/2005/8/layout/process4"/>
    <dgm:cxn modelId="{DECC3B28-A60A-4A74-952D-E77915F9008B}" srcId="{C0ABDAF6-15FF-4330-A9EB-09A818184BAE}" destId="{7A90F1D7-9F10-4BDB-B8E8-0402EA401D36}" srcOrd="1" destOrd="0" parTransId="{94DFA1A3-5FE1-4A61-9592-10CC686F648E}" sibTransId="{490A95B7-A6F8-4F66-AAA7-FD61C3ED237A}"/>
    <dgm:cxn modelId="{9A2F0008-DCF7-4FCE-B9B0-EB3A92969A78}" type="presOf" srcId="{0116094F-FD94-40F6-9B58-0D0ABACD52CB}" destId="{54FCF1D4-6C33-4180-8352-988E093041E6}" srcOrd="1" destOrd="0" presId="urn:microsoft.com/office/officeart/2005/8/layout/process4"/>
    <dgm:cxn modelId="{2B6081CE-E760-4D3F-A689-442448EB97F3}" type="presOf" srcId="{CB441BDE-4840-4EA9-878C-EC587B9E0A24}" destId="{8DB43F40-710C-4CC0-ADFD-CB511722B513}" srcOrd="0" destOrd="0" presId="urn:microsoft.com/office/officeart/2005/8/layout/process4"/>
    <dgm:cxn modelId="{CC654A80-E433-435C-98BF-F570A4450B89}" srcId="{7A90F1D7-9F10-4BDB-B8E8-0402EA401D36}" destId="{7F3480D1-ABC9-4D3E-B1CA-C2AB8EAC53BD}" srcOrd="1" destOrd="0" parTransId="{D88BEC33-6FEF-4AA1-BC36-27A9E81BD61E}" sibTransId="{D1850F25-2B35-455D-954B-031AFE37CF1E}"/>
    <dgm:cxn modelId="{CF105371-0F34-4835-9DAE-3907F2C9BBB1}" type="presOf" srcId="{EEAF4155-CADB-460D-9D35-5D5CA4E58910}" destId="{2B0EB26E-A85D-4C0D-88AA-2C57F97184A3}" srcOrd="0" destOrd="0" presId="urn:microsoft.com/office/officeart/2005/8/layout/process4"/>
    <dgm:cxn modelId="{C105E4BF-EAA6-4BBA-97BC-AC067D44A3B3}" type="presOf" srcId="{8AD70544-8712-44DE-92F3-24AA3D5E77B7}" destId="{6936738C-1A8C-4B93-AEBC-80621DD6E92E}" srcOrd="0" destOrd="0" presId="urn:microsoft.com/office/officeart/2005/8/layout/process4"/>
    <dgm:cxn modelId="{6C1FA187-8EF3-4F20-BF11-878E789994AE}" type="presOf" srcId="{7A90F1D7-9F10-4BDB-B8E8-0402EA401D36}" destId="{541F44BA-CDF0-4F20-A874-967264FFDA8C}" srcOrd="1" destOrd="0" presId="urn:microsoft.com/office/officeart/2005/8/layout/process4"/>
    <dgm:cxn modelId="{7F79C9AD-08B3-4CD8-B935-722CD65FAF01}" type="presOf" srcId="{F853CB0B-7DBE-447F-92C1-2534ED41BAE9}" destId="{455481E9-7970-4C9F-B762-44E345828F49}" srcOrd="0" destOrd="0" presId="urn:microsoft.com/office/officeart/2005/8/layout/process4"/>
    <dgm:cxn modelId="{44E3A9F3-FD97-41EA-A2ED-035D4277AA4C}" srcId="{7A90F1D7-9F10-4BDB-B8E8-0402EA401D36}" destId="{CB441BDE-4840-4EA9-878C-EC587B9E0A24}" srcOrd="0" destOrd="0" parTransId="{B28A5E1E-221F-4563-9056-004FA88348F6}" sibTransId="{9C11B8A1-88A0-4805-B178-5B8C01610C14}"/>
    <dgm:cxn modelId="{6CE86DD4-EEF4-4CB7-928F-5806EF4E0E0B}" type="presParOf" srcId="{9E61468C-27BA-4995-8E28-3A91E9E5C0D5}" destId="{85FDC918-7891-4196-BD63-60AB17A793C1}" srcOrd="0" destOrd="0" presId="urn:microsoft.com/office/officeart/2005/8/layout/process4"/>
    <dgm:cxn modelId="{CBDAD0FC-C989-4FDA-94E5-5007B4FCFC03}" type="presParOf" srcId="{85FDC918-7891-4196-BD63-60AB17A793C1}" destId="{675D90BC-13EB-4D03-AB3A-3F4BEF7F2D40}" srcOrd="0" destOrd="0" presId="urn:microsoft.com/office/officeart/2005/8/layout/process4"/>
    <dgm:cxn modelId="{5EDC5E42-27E0-4E72-BC26-1B598CFF8E18}" type="presParOf" srcId="{85FDC918-7891-4196-BD63-60AB17A793C1}" destId="{54E2B942-C2FC-4F07-9C7A-9CF4AB13B371}" srcOrd="1" destOrd="0" presId="urn:microsoft.com/office/officeart/2005/8/layout/process4"/>
    <dgm:cxn modelId="{91F40BD6-CA4C-47A5-8647-6A5AC2F8E3C1}" type="presParOf" srcId="{85FDC918-7891-4196-BD63-60AB17A793C1}" destId="{45695F8D-A342-4E6D-AC1F-BFF796A998F3}" srcOrd="2" destOrd="0" presId="urn:microsoft.com/office/officeart/2005/8/layout/process4"/>
    <dgm:cxn modelId="{71AD04CD-0601-4E6B-B406-B9172F37060E}" type="presParOf" srcId="{45695F8D-A342-4E6D-AC1F-BFF796A998F3}" destId="{2B0EB26E-A85D-4C0D-88AA-2C57F97184A3}" srcOrd="0" destOrd="0" presId="urn:microsoft.com/office/officeart/2005/8/layout/process4"/>
    <dgm:cxn modelId="{69080917-9E8D-467F-83BC-F0A1D8E3A591}" type="presParOf" srcId="{45695F8D-A342-4E6D-AC1F-BFF796A998F3}" destId="{825AC6E5-A685-4BCE-A0CB-321918FA7E33}" srcOrd="1" destOrd="0" presId="urn:microsoft.com/office/officeart/2005/8/layout/process4"/>
    <dgm:cxn modelId="{7F168AA8-783F-4BAA-B611-1563392B14BF}" type="presParOf" srcId="{9E61468C-27BA-4995-8E28-3A91E9E5C0D5}" destId="{D1FAF765-9B85-43AD-86C9-0EA3A8867179}" srcOrd="1" destOrd="0" presId="urn:microsoft.com/office/officeart/2005/8/layout/process4"/>
    <dgm:cxn modelId="{3457E9C9-5C9E-4BBF-A93B-6E2FDB9AC59F}" type="presParOf" srcId="{9E61468C-27BA-4995-8E28-3A91E9E5C0D5}" destId="{F79B3599-9E66-4BE0-BD68-4AFE7ED34CFB}" srcOrd="2" destOrd="0" presId="urn:microsoft.com/office/officeart/2005/8/layout/process4"/>
    <dgm:cxn modelId="{0A5A9764-6A26-4052-8DC0-D44DB71E82E2}" type="presParOf" srcId="{F79B3599-9E66-4BE0-BD68-4AFE7ED34CFB}" destId="{331DCCB8-2FCF-4E02-A292-C4ED6A55101B}" srcOrd="0" destOrd="0" presId="urn:microsoft.com/office/officeart/2005/8/layout/process4"/>
    <dgm:cxn modelId="{6CC2BA02-6E76-4873-8F9A-85E10262BC6F}" type="presParOf" srcId="{9E61468C-27BA-4995-8E28-3A91E9E5C0D5}" destId="{4C82B8F4-644B-4ECD-A828-740633E5AF0C}" srcOrd="3" destOrd="0" presId="urn:microsoft.com/office/officeart/2005/8/layout/process4"/>
    <dgm:cxn modelId="{AA020016-E978-4BAA-8D51-87A6E5DA12A0}" type="presParOf" srcId="{9E61468C-27BA-4995-8E28-3A91E9E5C0D5}" destId="{705760B3-F07E-46E1-9873-9E49C79A2BED}" srcOrd="4" destOrd="0" presId="urn:microsoft.com/office/officeart/2005/8/layout/process4"/>
    <dgm:cxn modelId="{CBC60416-E3AE-4FC9-9C65-33B49BD97A50}" type="presParOf" srcId="{705760B3-F07E-46E1-9873-9E49C79A2BED}" destId="{455481E9-7970-4C9F-B762-44E345828F49}" srcOrd="0" destOrd="0" presId="urn:microsoft.com/office/officeart/2005/8/layout/process4"/>
    <dgm:cxn modelId="{0D0D651A-CA57-4F94-A3A2-28EB908CF98F}" type="presParOf" srcId="{9E61468C-27BA-4995-8E28-3A91E9E5C0D5}" destId="{91D1C6DC-ABFC-4D98-AFE9-22870ED56C1B}" srcOrd="5" destOrd="0" presId="urn:microsoft.com/office/officeart/2005/8/layout/process4"/>
    <dgm:cxn modelId="{3F0B4A4E-2FB8-4022-B2B1-0CD1B5268208}" type="presParOf" srcId="{9E61468C-27BA-4995-8E28-3A91E9E5C0D5}" destId="{4937C091-2BBF-4DD3-AA51-ECED679A7A3B}" srcOrd="6" destOrd="0" presId="urn:microsoft.com/office/officeart/2005/8/layout/process4"/>
    <dgm:cxn modelId="{65C59331-DD7D-451B-B5FF-21E3A00BEEFB}" type="presParOf" srcId="{4937C091-2BBF-4DD3-AA51-ECED679A7A3B}" destId="{7BEE7C17-7CEC-4256-B58F-F777725E8210}" srcOrd="0" destOrd="0" presId="urn:microsoft.com/office/officeart/2005/8/layout/process4"/>
    <dgm:cxn modelId="{43CB696B-94EA-42F5-8FCA-9DBAAEDB3A52}" type="presParOf" srcId="{4937C091-2BBF-4DD3-AA51-ECED679A7A3B}" destId="{541F44BA-CDF0-4F20-A874-967264FFDA8C}" srcOrd="1" destOrd="0" presId="urn:microsoft.com/office/officeart/2005/8/layout/process4"/>
    <dgm:cxn modelId="{F632E372-52DA-4B87-8019-C22B490E3C76}" type="presParOf" srcId="{4937C091-2BBF-4DD3-AA51-ECED679A7A3B}" destId="{88A02667-34A2-49FF-842B-B71FD418A460}" srcOrd="2" destOrd="0" presId="urn:microsoft.com/office/officeart/2005/8/layout/process4"/>
    <dgm:cxn modelId="{B4099D3F-B413-4CF9-9640-B54BC0D6BD8A}" type="presParOf" srcId="{88A02667-34A2-49FF-842B-B71FD418A460}" destId="{8DB43F40-710C-4CC0-ADFD-CB511722B513}" srcOrd="0" destOrd="0" presId="urn:microsoft.com/office/officeart/2005/8/layout/process4"/>
    <dgm:cxn modelId="{6E405E4D-6C8F-46F9-8718-6BA2D03DED1A}" type="presParOf" srcId="{88A02667-34A2-49FF-842B-B71FD418A460}" destId="{52EE2DD2-0A7C-489B-841C-2ADDD1360F26}" srcOrd="1" destOrd="0" presId="urn:microsoft.com/office/officeart/2005/8/layout/process4"/>
    <dgm:cxn modelId="{75D62DCF-31FA-47E7-980C-DE3FC5816CDA}" type="presParOf" srcId="{88A02667-34A2-49FF-842B-B71FD418A460}" destId="{693BB28A-7120-4899-B9F2-0177AE9A0463}" srcOrd="2" destOrd="0" presId="urn:microsoft.com/office/officeart/2005/8/layout/process4"/>
    <dgm:cxn modelId="{023F9910-3714-4F14-9804-06C0E4C4A1BD}" type="presParOf" srcId="{9E61468C-27BA-4995-8E28-3A91E9E5C0D5}" destId="{D88D2DBD-8CF2-4191-A441-954C420A0C16}" srcOrd="7" destOrd="0" presId="urn:microsoft.com/office/officeart/2005/8/layout/process4"/>
    <dgm:cxn modelId="{F967C5C3-A562-4082-9245-C661C2E7876F}" type="presParOf" srcId="{9E61468C-27BA-4995-8E28-3A91E9E5C0D5}" destId="{01ED09C5-C6B3-4BBD-A7D8-1FA5C7707672}" srcOrd="8" destOrd="0" presId="urn:microsoft.com/office/officeart/2005/8/layout/process4"/>
    <dgm:cxn modelId="{CB4ED4EE-E5DF-46AF-9A1D-D614CAF538A7}" type="presParOf" srcId="{01ED09C5-C6B3-4BBD-A7D8-1FA5C7707672}" destId="{34C10B2F-EDA8-42BF-A8A9-91C5133F37CC}" srcOrd="0" destOrd="0" presId="urn:microsoft.com/office/officeart/2005/8/layout/process4"/>
    <dgm:cxn modelId="{2758EBF4-BC7D-4089-88BC-A04A594B03E6}" type="presParOf" srcId="{01ED09C5-C6B3-4BBD-A7D8-1FA5C7707672}" destId="{54FCF1D4-6C33-4180-8352-988E093041E6}" srcOrd="1" destOrd="0" presId="urn:microsoft.com/office/officeart/2005/8/layout/process4"/>
    <dgm:cxn modelId="{7E19D21E-D497-4073-A38D-56C36F19466D}" type="presParOf" srcId="{01ED09C5-C6B3-4BBD-A7D8-1FA5C7707672}" destId="{B5700826-D4AA-4FF3-8B50-A69486CF9733}" srcOrd="2" destOrd="0" presId="urn:microsoft.com/office/officeart/2005/8/layout/process4"/>
    <dgm:cxn modelId="{B5C16E23-FCAA-4992-BE55-2647085A5DB4}" type="presParOf" srcId="{B5700826-D4AA-4FF3-8B50-A69486CF9733}" destId="{E2F2F62B-93C5-46D1-8DF6-9FDD27360391}" srcOrd="0" destOrd="0" presId="urn:microsoft.com/office/officeart/2005/8/layout/process4"/>
    <dgm:cxn modelId="{C81C733D-14AF-4B66-A21D-8837E6722C31}" type="presParOf" srcId="{B5700826-D4AA-4FF3-8B50-A69486CF9733}" destId="{6936738C-1A8C-4B93-AEBC-80621DD6E92E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198A68-EAD0-4EB8-A95B-17CD05E474D9}">
      <dsp:nvSpPr>
        <dsp:cNvPr id="0" name=""/>
        <dsp:cNvSpPr/>
      </dsp:nvSpPr>
      <dsp:spPr>
        <a:xfrm>
          <a:off x="2231621" y="0"/>
          <a:ext cx="3361116" cy="3321895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hade val="100000"/>
                <a:satMod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shade val="70000"/>
                <a:satMod val="12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D1C86D5-4453-477A-B1DF-406E17FBD2ED}">
      <dsp:nvSpPr>
        <dsp:cNvPr id="0" name=""/>
        <dsp:cNvSpPr/>
      </dsp:nvSpPr>
      <dsp:spPr>
        <a:xfrm>
          <a:off x="4224886" y="3018579"/>
          <a:ext cx="2129996" cy="123287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b="1" kern="1200" cap="none" spc="0" dirty="0" smtClean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Artificial Intelligence</a:t>
          </a:r>
        </a:p>
      </dsp:txBody>
      <dsp:txXfrm>
        <a:off x="4224886" y="3018579"/>
        <a:ext cx="2129996" cy="1232879"/>
      </dsp:txXfrm>
    </dsp:sp>
    <dsp:sp modelId="{9B0406A2-3B53-404C-A35C-D6B0544C13FF}">
      <dsp:nvSpPr>
        <dsp:cNvPr id="0" name=""/>
        <dsp:cNvSpPr/>
      </dsp:nvSpPr>
      <dsp:spPr>
        <a:xfrm>
          <a:off x="3791568" y="0"/>
          <a:ext cx="3361116" cy="3321895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hade val="100000"/>
                <a:satMod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shade val="70000"/>
                <a:satMod val="12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9CD70EE-E0ED-47A2-861E-0C5FDD594AEF}">
      <dsp:nvSpPr>
        <dsp:cNvPr id="0" name=""/>
        <dsp:cNvSpPr/>
      </dsp:nvSpPr>
      <dsp:spPr>
        <a:xfrm>
          <a:off x="1451629" y="2931914"/>
          <a:ext cx="1909652" cy="133780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latinLnBrk="1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b="1" kern="1200" cap="none" spc="0" dirty="0" smtClean="0">
              <a:ln/>
              <a:effectLst/>
              <a:latin typeface="+mn-ea"/>
              <a:ea typeface="+mn-ea"/>
            </a:rPr>
            <a:t>Data Base</a:t>
          </a:r>
          <a:endParaRPr lang="ko-KR" altLang="en-US" sz="2400" b="1" kern="1200" cap="none" spc="0" dirty="0">
            <a:ln/>
            <a:effectLst/>
            <a:latin typeface="+mn-ea"/>
            <a:ea typeface="+mn-ea"/>
          </a:endParaRPr>
        </a:p>
      </dsp:txBody>
      <dsp:txXfrm>
        <a:off x="1451629" y="2931914"/>
        <a:ext cx="1909652" cy="1337805"/>
      </dsp:txXfrm>
    </dsp:sp>
    <dsp:sp modelId="{2195B716-12DA-40C9-8E7F-D62E8FD456DA}">
      <dsp:nvSpPr>
        <dsp:cNvPr id="0" name=""/>
        <dsp:cNvSpPr/>
      </dsp:nvSpPr>
      <dsp:spPr>
        <a:xfrm>
          <a:off x="3339458" y="1308332"/>
          <a:ext cx="3361116" cy="3321895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hade val="100000"/>
                <a:satMod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shade val="70000"/>
                <a:satMod val="12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9FD8D48-77CE-4618-8AA5-B2EA6F227D56}">
      <dsp:nvSpPr>
        <dsp:cNvPr id="0" name=""/>
        <dsp:cNvSpPr/>
      </dsp:nvSpPr>
      <dsp:spPr>
        <a:xfrm>
          <a:off x="584979" y="554128"/>
          <a:ext cx="1909652" cy="133780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b="1" kern="1200" cap="none" spc="0" dirty="0" smtClean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ea"/>
              <a:ea typeface="+mn-ea"/>
            </a:rPr>
            <a:t>Information Retrieval</a:t>
          </a:r>
          <a:endParaRPr lang="ko-KR" altLang="en-US" sz="2400" b="1" kern="1200" cap="none" spc="0" dirty="0">
            <a:ln w="11430"/>
            <a:effectLst>
              <a:outerShdw blurRad="50800" dist="39000" dir="5460000" algn="tl">
                <a:srgbClr val="000000">
                  <a:alpha val="38000"/>
                </a:srgbClr>
              </a:outerShdw>
            </a:effectLst>
            <a:latin typeface="+mn-ea"/>
            <a:ea typeface="+mn-ea"/>
          </a:endParaRPr>
        </a:p>
      </dsp:txBody>
      <dsp:txXfrm>
        <a:off x="584979" y="554128"/>
        <a:ext cx="1909652" cy="1337805"/>
      </dsp:txXfrm>
    </dsp:sp>
    <dsp:sp modelId="{7B15DBE1-2F0F-4785-A09C-819621A92F16}">
      <dsp:nvSpPr>
        <dsp:cNvPr id="0" name=""/>
        <dsp:cNvSpPr/>
      </dsp:nvSpPr>
      <dsp:spPr>
        <a:xfrm>
          <a:off x="999510" y="1395000"/>
          <a:ext cx="3361116" cy="3321895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shade val="100000"/>
                <a:satMod val="10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shade val="70000"/>
                <a:satMod val="12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1962E4C-D2BA-41A5-8499-6EC9380F9613}">
      <dsp:nvSpPr>
        <dsp:cNvPr id="0" name=""/>
        <dsp:cNvSpPr/>
      </dsp:nvSpPr>
      <dsp:spPr>
        <a:xfrm>
          <a:off x="5264865" y="380802"/>
          <a:ext cx="1909652" cy="133780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b="1" kern="1200" cap="none" spc="0" dirty="0" smtClean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ea"/>
              <a:ea typeface="+mn-ea"/>
            </a:rPr>
            <a:t>Statistics Mathematics</a:t>
          </a:r>
          <a:endParaRPr lang="ko-KR" altLang="en-US" sz="2400" b="1" kern="1200" cap="none" spc="0" dirty="0">
            <a:ln w="11430"/>
            <a:effectLst>
              <a:outerShdw blurRad="50800" dist="39000" dir="5460000" algn="tl">
                <a:srgbClr val="000000">
                  <a:alpha val="38000"/>
                </a:srgbClr>
              </a:outerShdw>
            </a:effectLst>
            <a:latin typeface="+mn-ea"/>
            <a:ea typeface="+mn-ea"/>
          </a:endParaRPr>
        </a:p>
      </dsp:txBody>
      <dsp:txXfrm>
        <a:off x="5264865" y="380802"/>
        <a:ext cx="1909652" cy="1337805"/>
      </dsp:txXfrm>
    </dsp:sp>
    <dsp:sp modelId="{97F33E70-6FAE-43BB-A84E-7F331DCD4FF5}">
      <dsp:nvSpPr>
        <dsp:cNvPr id="0" name=""/>
        <dsp:cNvSpPr/>
      </dsp:nvSpPr>
      <dsp:spPr>
        <a:xfrm>
          <a:off x="498318" y="0"/>
          <a:ext cx="3361116" cy="3321895"/>
        </a:xfrm>
        <a:prstGeom prst="ellipse">
          <a:avLst/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shade val="100000"/>
                <a:satMod val="100000"/>
              </a:schemeClr>
            </a:gs>
            <a:gs pos="100000">
              <a:schemeClr val="accent6">
                <a:alpha val="50000"/>
                <a:hueOff val="0"/>
                <a:satOff val="0"/>
                <a:lumOff val="0"/>
                <a:alphaOff val="0"/>
                <a:shade val="70000"/>
                <a:satMod val="12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1B5964B-CD14-4DF0-ABA9-2E445ED88F86}">
      <dsp:nvSpPr>
        <dsp:cNvPr id="0" name=""/>
        <dsp:cNvSpPr/>
      </dsp:nvSpPr>
      <dsp:spPr>
        <a:xfrm>
          <a:off x="2924918" y="0"/>
          <a:ext cx="1909652" cy="133780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b="1" kern="1200" cap="none" spc="0" dirty="0" smtClean="0">
              <a:ln w="11430"/>
              <a:solidFill>
                <a:srgbClr val="FF66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ea"/>
              <a:ea typeface="+mn-ea"/>
            </a:rPr>
            <a:t>Web Technology</a:t>
          </a:r>
          <a:endParaRPr lang="ko-KR" altLang="en-US" sz="2400" b="1" kern="1200" cap="none" spc="0" dirty="0">
            <a:ln w="11430"/>
            <a:solidFill>
              <a:srgbClr val="FF6600"/>
            </a:solidFill>
            <a:effectLst>
              <a:outerShdw blurRad="50800" dist="39000" dir="5460000" algn="tl">
                <a:srgbClr val="000000">
                  <a:alpha val="38000"/>
                </a:srgbClr>
              </a:outerShdw>
            </a:effectLst>
            <a:latin typeface="+mn-ea"/>
            <a:ea typeface="+mn-ea"/>
          </a:endParaRPr>
        </a:p>
      </dsp:txBody>
      <dsp:txXfrm>
        <a:off x="2924918" y="0"/>
        <a:ext cx="1909652" cy="1337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608868-BF4C-4749-A8F8-E35E93CFB542}">
      <dsp:nvSpPr>
        <dsp:cNvPr id="0" name=""/>
        <dsp:cNvSpPr/>
      </dsp:nvSpPr>
      <dsp:spPr>
        <a:xfrm>
          <a:off x="0" y="2226"/>
          <a:ext cx="8064896" cy="554978"/>
        </a:xfrm>
        <a:prstGeom prst="roundRect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127000" dist="25400" dir="13500000">
            <a:srgbClr val="000000">
              <a:alpha val="80000"/>
            </a:srgbClr>
          </a:inn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err="1" smtClean="0">
              <a:latin typeface="Georgia" pitchFamily="18" charset="0"/>
              <a:ea typeface="맑은 고딕" pitchFamily="50" charset="-127"/>
            </a:rPr>
            <a:t>감독형</a:t>
          </a:r>
          <a:r>
            <a:rPr lang="ko-KR" altLang="en-US" sz="2000" b="1" kern="1200" dirty="0" smtClean="0">
              <a:latin typeface="Georgia" pitchFamily="18" charset="0"/>
              <a:ea typeface="맑은 고딕" pitchFamily="50" charset="-127"/>
            </a:rPr>
            <a:t> 학습 </a:t>
          </a:r>
          <a:r>
            <a:rPr lang="en-US" altLang="ko-KR" sz="2000" b="1" kern="1200" dirty="0" smtClean="0">
              <a:latin typeface="Georgia" pitchFamily="18" charset="0"/>
              <a:ea typeface="맑은 고딕" pitchFamily="50" charset="-127"/>
            </a:rPr>
            <a:t>(Supervised Learning)</a:t>
          </a:r>
          <a:endParaRPr lang="ko-KR" altLang="en-US" sz="2000" b="1" kern="1200" dirty="0">
            <a:latin typeface="Georgia" pitchFamily="18" charset="0"/>
            <a:ea typeface="맑은 고딕" pitchFamily="50" charset="-127"/>
          </a:endParaRPr>
        </a:p>
      </dsp:txBody>
      <dsp:txXfrm>
        <a:off x="27092" y="29318"/>
        <a:ext cx="8010712" cy="500794"/>
      </dsp:txXfrm>
    </dsp:sp>
    <dsp:sp modelId="{A6452D13-A518-48D6-86AF-4B0EA47AB9F0}">
      <dsp:nvSpPr>
        <dsp:cNvPr id="0" name=""/>
        <dsp:cNvSpPr/>
      </dsp:nvSpPr>
      <dsp:spPr>
        <a:xfrm>
          <a:off x="0" y="557205"/>
          <a:ext cx="8064896" cy="1570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60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b="1" kern="1200" dirty="0" smtClean="0">
              <a:latin typeface="Georgia" pitchFamily="18" charset="0"/>
              <a:ea typeface="맑은 고딕" pitchFamily="50" charset="-127"/>
            </a:rPr>
            <a:t>자동분류 </a:t>
          </a:r>
          <a:r>
            <a:rPr lang="en-US" altLang="ko-KR" sz="1600" b="1" kern="1200" dirty="0" smtClean="0">
              <a:latin typeface="Georgia" pitchFamily="18" charset="0"/>
              <a:ea typeface="맑은 고딕" pitchFamily="50" charset="-127"/>
            </a:rPr>
            <a:t>(Classification)</a:t>
          </a:r>
          <a:endParaRPr lang="ko-KR" altLang="en-US" sz="1600" b="1" kern="1200" dirty="0">
            <a:latin typeface="Georgia" pitchFamily="18" charset="0"/>
            <a:ea typeface="맑은 고딕" pitchFamily="50" charset="-127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b="1" kern="1200" dirty="0" smtClean="0">
              <a:latin typeface="Georgia" pitchFamily="18" charset="0"/>
              <a:ea typeface="맑은 고딕" pitchFamily="50" charset="-127"/>
            </a:rPr>
            <a:t>회귀분석 </a:t>
          </a:r>
          <a:r>
            <a:rPr lang="en-US" altLang="ko-KR" sz="1600" b="1" kern="1200" dirty="0" smtClean="0">
              <a:latin typeface="Georgia" pitchFamily="18" charset="0"/>
              <a:ea typeface="맑은 고딕" pitchFamily="50" charset="-127"/>
            </a:rPr>
            <a:t>(Regression)</a:t>
          </a:r>
          <a:endParaRPr lang="ko-KR" altLang="en-US" sz="1600" b="1" kern="1200" dirty="0">
            <a:latin typeface="Georgia" pitchFamily="18" charset="0"/>
            <a:ea typeface="맑은 고딕" pitchFamily="50" charset="-127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600" b="1" kern="1200" dirty="0" smtClean="0">
              <a:latin typeface="Georgia" pitchFamily="18" charset="0"/>
              <a:ea typeface="맑은 고딕" pitchFamily="50" charset="-127"/>
            </a:rPr>
            <a:t>=&gt; </a:t>
          </a:r>
          <a:r>
            <a:rPr lang="ko-KR" altLang="en-US" sz="1600" b="1" kern="1200" dirty="0" smtClean="0">
              <a:latin typeface="Georgia" pitchFamily="18" charset="0"/>
              <a:ea typeface="맑은 고딕" pitchFamily="50" charset="-127"/>
            </a:rPr>
            <a:t>예측 모델 </a:t>
          </a:r>
          <a:r>
            <a:rPr lang="en-US" altLang="ko-KR" sz="1600" b="1" kern="1200" dirty="0" smtClean="0">
              <a:latin typeface="Georgia" pitchFamily="18" charset="0"/>
              <a:ea typeface="맑은 고딕" pitchFamily="50" charset="-127"/>
            </a:rPr>
            <a:t>(Prediction model)</a:t>
          </a:r>
          <a:r>
            <a:rPr lang="ko-KR" altLang="en-US" sz="1600" b="1" kern="1200" dirty="0" smtClean="0">
              <a:latin typeface="Georgia" pitchFamily="18" charset="0"/>
              <a:ea typeface="맑은 고딕" pitchFamily="50" charset="-127"/>
            </a:rPr>
            <a:t>의 도출</a:t>
          </a:r>
          <a:endParaRPr lang="ko-KR" altLang="en-US" sz="1600" b="1" kern="1200" dirty="0">
            <a:latin typeface="Georgia" pitchFamily="18" charset="0"/>
            <a:ea typeface="맑은 고딕" pitchFamily="50" charset="-127"/>
          </a:endParaRPr>
        </a:p>
      </dsp:txBody>
      <dsp:txXfrm>
        <a:off x="0" y="557205"/>
        <a:ext cx="8064896" cy="1570625"/>
      </dsp:txXfrm>
    </dsp:sp>
    <dsp:sp modelId="{4ED273D1-D718-437E-9C39-BB0A41DE1A1C}">
      <dsp:nvSpPr>
        <dsp:cNvPr id="0" name=""/>
        <dsp:cNvSpPr/>
      </dsp:nvSpPr>
      <dsp:spPr>
        <a:xfrm>
          <a:off x="0" y="1777955"/>
          <a:ext cx="8064896" cy="554978"/>
        </a:xfrm>
        <a:prstGeom prst="roundRect">
          <a:avLst/>
        </a:prstGeom>
        <a:solidFill>
          <a:schemeClr val="accent6">
            <a:shade val="50000"/>
            <a:hueOff val="0"/>
            <a:satOff val="0"/>
            <a:lumOff val="21608"/>
            <a:alphaOff val="0"/>
          </a:schemeClr>
        </a:solidFill>
        <a:ln>
          <a:noFill/>
        </a:ln>
        <a:effectLst>
          <a:innerShdw blurRad="127000" dist="25400" dir="13500000">
            <a:srgbClr val="000000">
              <a:alpha val="80000"/>
            </a:srgbClr>
          </a:inn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err="1" smtClean="0">
              <a:latin typeface="Georgia" pitchFamily="18" charset="0"/>
              <a:ea typeface="맑은 고딕" pitchFamily="50" charset="-127"/>
            </a:rPr>
            <a:t>비감독형</a:t>
          </a:r>
          <a:r>
            <a:rPr lang="en-US" altLang="ko-KR" sz="2000" b="1" kern="1200" dirty="0" smtClean="0">
              <a:latin typeface="Georgia" pitchFamily="18" charset="0"/>
              <a:ea typeface="맑은 고딕" pitchFamily="50" charset="-127"/>
            </a:rPr>
            <a:t>, </a:t>
          </a:r>
          <a:r>
            <a:rPr lang="ko-KR" altLang="en-US" sz="2000" b="1" kern="1200" dirty="0" smtClean="0">
              <a:latin typeface="Georgia" pitchFamily="18" charset="0"/>
              <a:ea typeface="맑은 고딕" pitchFamily="50" charset="-127"/>
            </a:rPr>
            <a:t>자율 학습 </a:t>
          </a:r>
          <a:r>
            <a:rPr lang="en-US" altLang="ko-KR" sz="2000" b="1" kern="1200" dirty="0" smtClean="0">
              <a:latin typeface="Georgia" pitchFamily="18" charset="0"/>
              <a:ea typeface="맑은 고딕" pitchFamily="50" charset="-127"/>
            </a:rPr>
            <a:t>(Unsupervised Learning)</a:t>
          </a:r>
          <a:endParaRPr lang="ko-KR" altLang="en-US" sz="2000" b="1" kern="1200" dirty="0">
            <a:latin typeface="Georgia" pitchFamily="18" charset="0"/>
            <a:ea typeface="맑은 고딕" pitchFamily="50" charset="-127"/>
          </a:endParaRPr>
        </a:p>
      </dsp:txBody>
      <dsp:txXfrm>
        <a:off x="27092" y="1805047"/>
        <a:ext cx="8010712" cy="500794"/>
      </dsp:txXfrm>
    </dsp:sp>
    <dsp:sp modelId="{1D48339A-5D60-4973-ADE9-00B9844B1A57}">
      <dsp:nvSpPr>
        <dsp:cNvPr id="0" name=""/>
        <dsp:cNvSpPr/>
      </dsp:nvSpPr>
      <dsp:spPr>
        <a:xfrm>
          <a:off x="0" y="2457044"/>
          <a:ext cx="8064896" cy="67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60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b="1" kern="1200" dirty="0" err="1" smtClean="0">
              <a:latin typeface="Georgia" pitchFamily="18" charset="0"/>
              <a:ea typeface="맑은 고딕" pitchFamily="50" charset="-127"/>
            </a:rPr>
            <a:t>클러스터링</a:t>
          </a:r>
          <a:r>
            <a:rPr lang="ko-KR" altLang="en-US" sz="1600" b="1" kern="1200" dirty="0" smtClean="0">
              <a:latin typeface="Georgia" pitchFamily="18" charset="0"/>
              <a:ea typeface="맑은 고딕" pitchFamily="50" charset="-127"/>
            </a:rPr>
            <a:t> </a:t>
          </a:r>
          <a:r>
            <a:rPr lang="en-US" altLang="ko-KR" sz="1600" b="1" kern="1200" dirty="0" smtClean="0">
              <a:latin typeface="Georgia" pitchFamily="18" charset="0"/>
              <a:ea typeface="맑은 고딕" pitchFamily="50" charset="-127"/>
            </a:rPr>
            <a:t>(Clustering), </a:t>
          </a:r>
          <a:r>
            <a:rPr lang="ko-KR" altLang="en-US" sz="1600" b="1" kern="1200" dirty="0" smtClean="0">
              <a:latin typeface="Georgia" pitchFamily="18" charset="0"/>
              <a:ea typeface="맑은 고딕" pitchFamily="50" charset="-127"/>
            </a:rPr>
            <a:t>연관규칙 마이닝 </a:t>
          </a:r>
          <a:r>
            <a:rPr lang="en-US" altLang="ko-KR" sz="1600" b="1" kern="1200" dirty="0" smtClean="0">
              <a:latin typeface="Georgia" pitchFamily="18" charset="0"/>
              <a:ea typeface="맑은 고딕" pitchFamily="50" charset="-127"/>
            </a:rPr>
            <a:t>(Association)</a:t>
          </a:r>
          <a:endParaRPr lang="ko-KR" altLang="en-US" sz="1600" b="1" kern="1200" dirty="0">
            <a:latin typeface="Georgia" pitchFamily="18" charset="0"/>
            <a:ea typeface="맑은 고딕" pitchFamily="50" charset="-127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600" b="1" kern="1200" dirty="0" smtClean="0">
              <a:latin typeface="Georgia" pitchFamily="18" charset="0"/>
              <a:ea typeface="맑은 고딕" pitchFamily="50" charset="-127"/>
            </a:rPr>
            <a:t>=&gt; </a:t>
          </a:r>
          <a:r>
            <a:rPr lang="ko-KR" altLang="en-US" sz="1600" b="1" kern="1200" dirty="0" smtClean="0">
              <a:latin typeface="Georgia" pitchFamily="18" charset="0"/>
              <a:ea typeface="맑은 고딕" pitchFamily="50" charset="-127"/>
            </a:rPr>
            <a:t>설명 모델 </a:t>
          </a:r>
          <a:r>
            <a:rPr lang="en-US" altLang="ko-KR" sz="1600" b="1" kern="1200" dirty="0" smtClean="0">
              <a:latin typeface="Georgia" pitchFamily="18" charset="0"/>
              <a:ea typeface="맑은 고딕" pitchFamily="50" charset="-127"/>
            </a:rPr>
            <a:t>(Description model)</a:t>
          </a:r>
          <a:r>
            <a:rPr lang="ko-KR" altLang="en-US" sz="1600" b="1" kern="1200" dirty="0" smtClean="0">
              <a:latin typeface="Georgia" pitchFamily="18" charset="0"/>
              <a:ea typeface="맑은 고딕" pitchFamily="50" charset="-127"/>
            </a:rPr>
            <a:t>의 도출</a:t>
          </a:r>
          <a:endParaRPr lang="ko-KR" altLang="en-US" sz="1600" b="1" kern="1200" dirty="0">
            <a:latin typeface="Georgia" pitchFamily="18" charset="0"/>
            <a:ea typeface="맑은 고딕" pitchFamily="50" charset="-127"/>
          </a:endParaRPr>
        </a:p>
      </dsp:txBody>
      <dsp:txXfrm>
        <a:off x="0" y="2457044"/>
        <a:ext cx="8064896" cy="679767"/>
      </dsp:txXfrm>
    </dsp:sp>
    <dsp:sp modelId="{4925B69A-C46D-48F6-87E9-F65EA8C56959}">
      <dsp:nvSpPr>
        <dsp:cNvPr id="0" name=""/>
        <dsp:cNvSpPr/>
      </dsp:nvSpPr>
      <dsp:spPr>
        <a:xfrm>
          <a:off x="0" y="3262634"/>
          <a:ext cx="8064896" cy="554978"/>
        </a:xfrm>
        <a:prstGeom prst="roundRect">
          <a:avLst/>
        </a:prstGeom>
        <a:solidFill>
          <a:schemeClr val="accent6">
            <a:shade val="50000"/>
            <a:hueOff val="0"/>
            <a:satOff val="0"/>
            <a:lumOff val="21608"/>
            <a:alphaOff val="0"/>
          </a:schemeClr>
        </a:solidFill>
        <a:ln>
          <a:noFill/>
        </a:ln>
        <a:effectLst>
          <a:innerShdw blurRad="127000" dist="25400" dir="13500000">
            <a:srgbClr val="000000">
              <a:alpha val="80000"/>
            </a:srgbClr>
          </a:inn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latin typeface="Georgia" pitchFamily="18" charset="0"/>
              <a:ea typeface="맑은 고딕" pitchFamily="50" charset="-127"/>
            </a:rPr>
            <a:t>강화학습 </a:t>
          </a:r>
          <a:r>
            <a:rPr lang="en-US" altLang="ko-KR" sz="1600" b="1" kern="1200" dirty="0" smtClean="0">
              <a:latin typeface="Georgia" pitchFamily="18" charset="0"/>
              <a:ea typeface="맑은 고딕" pitchFamily="50" charset="-127"/>
            </a:rPr>
            <a:t>(Reinforcement Learning)</a:t>
          </a:r>
          <a:endParaRPr lang="ko-KR" altLang="en-US" sz="1600" b="1" kern="1200" dirty="0">
            <a:latin typeface="Georgia" pitchFamily="18" charset="0"/>
            <a:ea typeface="맑은 고딕" pitchFamily="50" charset="-127"/>
          </a:endParaRPr>
        </a:p>
      </dsp:txBody>
      <dsp:txXfrm>
        <a:off x="27092" y="3289726"/>
        <a:ext cx="8010712" cy="500794"/>
      </dsp:txXfrm>
    </dsp:sp>
    <dsp:sp modelId="{26628E33-CC51-49CD-8D74-0638BC971A37}">
      <dsp:nvSpPr>
        <dsp:cNvPr id="0" name=""/>
        <dsp:cNvSpPr/>
      </dsp:nvSpPr>
      <dsp:spPr>
        <a:xfrm>
          <a:off x="0" y="3917556"/>
          <a:ext cx="8064896" cy="566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60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600" b="1" kern="1200" dirty="0" smtClean="0">
              <a:latin typeface="Georgia" pitchFamily="18" charset="0"/>
              <a:ea typeface="맑은 고딕" pitchFamily="50" charset="-127"/>
            </a:rPr>
            <a:t>Agent : (State, Action) -&gt; Reward</a:t>
          </a:r>
          <a:endParaRPr lang="ko-KR" altLang="en-US" sz="1600" b="1" kern="1200" dirty="0">
            <a:latin typeface="Georgia" pitchFamily="18" charset="0"/>
            <a:ea typeface="맑은 고딕" pitchFamily="50" charset="-127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600" b="1" kern="1200" dirty="0" smtClean="0">
              <a:latin typeface="Georgia" pitchFamily="18" charset="0"/>
              <a:ea typeface="맑은 고딕" pitchFamily="50" charset="-127"/>
            </a:rPr>
            <a:t>(Reward</a:t>
          </a:r>
          <a:r>
            <a:rPr lang="ko-KR" altLang="en-US" sz="1600" b="1" kern="1200" dirty="0" smtClean="0">
              <a:latin typeface="Georgia" pitchFamily="18" charset="0"/>
              <a:ea typeface="맑은 고딕" pitchFamily="50" charset="-127"/>
            </a:rPr>
            <a:t>가 최대가 되도록 </a:t>
          </a:r>
          <a:r>
            <a:rPr lang="en-US" altLang="ko-KR" sz="1600" b="1" kern="1200" dirty="0" smtClean="0">
              <a:latin typeface="Georgia" pitchFamily="18" charset="0"/>
              <a:ea typeface="맑은 고딕" pitchFamily="50" charset="-127"/>
            </a:rPr>
            <a:t>action planning)</a:t>
          </a:r>
          <a:endParaRPr lang="ko-KR" altLang="en-US" sz="1600" b="1" kern="1200" dirty="0">
            <a:latin typeface="Georgia" pitchFamily="18" charset="0"/>
            <a:ea typeface="맑은 고딕" pitchFamily="50" charset="-127"/>
          </a:endParaRPr>
        </a:p>
      </dsp:txBody>
      <dsp:txXfrm>
        <a:off x="0" y="3917556"/>
        <a:ext cx="8064896" cy="5664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2B942-C2FC-4F07-9C7A-9CF4AB13B371}">
      <dsp:nvSpPr>
        <dsp:cNvPr id="0" name=""/>
        <dsp:cNvSpPr/>
      </dsp:nvSpPr>
      <dsp:spPr>
        <a:xfrm>
          <a:off x="0" y="4405767"/>
          <a:ext cx="10972800" cy="722802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shade val="100000"/>
                <a:satMod val="10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shade val="70000"/>
                <a:satMod val="120000"/>
              </a:schemeClr>
            </a:gs>
          </a:gsLst>
          <a:lin ang="5400000" scaled="0"/>
        </a:gradFill>
        <a:ln>
          <a:noFill/>
        </a:ln>
        <a:effectLst>
          <a:innerShdw blurRad="254000" dist="25400" dir="13500000">
            <a:srgbClr val="000000">
              <a:alpha val="80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1" kern="1200" dirty="0" smtClean="0">
              <a:solidFill>
                <a:srgbClr val="FF0000"/>
              </a:solidFill>
              <a:latin typeface="Arial Rounded MT Bold" panose="020F0704030504030204" pitchFamily="34" charset="0"/>
            </a:rPr>
            <a:t>Evaluation</a:t>
          </a:r>
          <a:endParaRPr lang="ko-KR" altLang="en-US" sz="2800" b="1" kern="1200" dirty="0">
            <a:solidFill>
              <a:srgbClr val="FF0000"/>
            </a:solidFill>
            <a:latin typeface="Arial Rounded MT Bold" panose="020F0704030504030204" pitchFamily="34" charset="0"/>
          </a:endParaRPr>
        </a:p>
      </dsp:txBody>
      <dsp:txXfrm>
        <a:off x="0" y="4405767"/>
        <a:ext cx="10972800" cy="390313"/>
      </dsp:txXfrm>
    </dsp:sp>
    <dsp:sp modelId="{2B0EB26E-A85D-4C0D-88AA-2C57F97184A3}">
      <dsp:nvSpPr>
        <dsp:cNvPr id="0" name=""/>
        <dsp:cNvSpPr/>
      </dsp:nvSpPr>
      <dsp:spPr>
        <a:xfrm>
          <a:off x="0" y="4781624"/>
          <a:ext cx="5486399" cy="332489"/>
        </a:xfrm>
        <a:prstGeom prst="rect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0" dist="25400" dir="13500000">
            <a:srgbClr val="000000">
              <a:alpha val="80000"/>
            </a:srgbClr>
          </a:inn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>
              <a:latin typeface="Georgia" panose="02040502050405020303" pitchFamily="18" charset="0"/>
            </a:rPr>
            <a:t>Confusion Matrix</a:t>
          </a:r>
          <a:endParaRPr lang="ko-KR" altLang="en-US" sz="1800" b="1" kern="1200" dirty="0">
            <a:latin typeface="Georgia" panose="02040502050405020303" pitchFamily="18" charset="0"/>
          </a:endParaRPr>
        </a:p>
      </dsp:txBody>
      <dsp:txXfrm>
        <a:off x="0" y="4781624"/>
        <a:ext cx="5486399" cy="332489"/>
      </dsp:txXfrm>
    </dsp:sp>
    <dsp:sp modelId="{825AC6E5-A685-4BCE-A0CB-321918FA7E33}">
      <dsp:nvSpPr>
        <dsp:cNvPr id="0" name=""/>
        <dsp:cNvSpPr/>
      </dsp:nvSpPr>
      <dsp:spPr>
        <a:xfrm>
          <a:off x="5486400" y="4781624"/>
          <a:ext cx="5486399" cy="332489"/>
        </a:xfrm>
        <a:prstGeom prst="rect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0" dist="25400" dir="13500000">
            <a:srgbClr val="000000">
              <a:alpha val="80000"/>
            </a:srgbClr>
          </a:inn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>
              <a:latin typeface="Georgia" panose="02040502050405020303" pitchFamily="18" charset="0"/>
            </a:rPr>
            <a:t>Accuracy</a:t>
          </a:r>
          <a:endParaRPr lang="ko-KR" altLang="en-US" sz="1800" b="1" kern="1200" dirty="0">
            <a:latin typeface="Georgia" panose="02040502050405020303" pitchFamily="18" charset="0"/>
          </a:endParaRPr>
        </a:p>
      </dsp:txBody>
      <dsp:txXfrm>
        <a:off x="5486400" y="4781624"/>
        <a:ext cx="5486399" cy="332489"/>
      </dsp:txXfrm>
    </dsp:sp>
    <dsp:sp modelId="{331DCCB8-2FCF-4E02-A292-C4ED6A55101B}">
      <dsp:nvSpPr>
        <dsp:cNvPr id="0" name=""/>
        <dsp:cNvSpPr/>
      </dsp:nvSpPr>
      <dsp:spPr>
        <a:xfrm rot="10800000">
          <a:off x="0" y="3304938"/>
          <a:ext cx="10972800" cy="1111670"/>
        </a:xfrm>
        <a:prstGeom prst="upArrowCallout">
          <a:avLst/>
        </a:prstGeom>
        <a:gradFill rotWithShape="0">
          <a:gsLst>
            <a:gs pos="0">
              <a:schemeClr val="accent4">
                <a:shade val="50000"/>
                <a:hueOff val="53437"/>
                <a:satOff val="-5980"/>
                <a:lumOff val="17713"/>
                <a:alphaOff val="0"/>
                <a:shade val="100000"/>
                <a:satMod val="100000"/>
              </a:schemeClr>
            </a:gs>
            <a:gs pos="100000">
              <a:schemeClr val="accent4">
                <a:shade val="50000"/>
                <a:hueOff val="53437"/>
                <a:satOff val="-5980"/>
                <a:lumOff val="17713"/>
                <a:alphaOff val="0"/>
                <a:shade val="70000"/>
                <a:satMod val="120000"/>
              </a:schemeClr>
            </a:gs>
          </a:gsLst>
          <a:lin ang="5400000" scaled="0"/>
        </a:gradFill>
        <a:ln>
          <a:noFill/>
        </a:ln>
        <a:effectLst>
          <a:innerShdw blurRad="254000" dist="25400" dir="13500000">
            <a:srgbClr val="000000">
              <a:alpha val="80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1" kern="1200" dirty="0" smtClean="0">
              <a:solidFill>
                <a:srgbClr val="FF0000"/>
              </a:solidFill>
              <a:latin typeface="Arial Rounded MT Bold" panose="020F0704030504030204" pitchFamily="34" charset="0"/>
            </a:rPr>
            <a:t>Prediction</a:t>
          </a:r>
          <a:endParaRPr lang="ko-KR" altLang="en-US" sz="2800" b="1" kern="1200" dirty="0">
            <a:solidFill>
              <a:srgbClr val="FF0000"/>
            </a:solidFill>
            <a:latin typeface="Arial Rounded MT Bold" panose="020F0704030504030204" pitchFamily="34" charset="0"/>
          </a:endParaRPr>
        </a:p>
      </dsp:txBody>
      <dsp:txXfrm rot="10800000">
        <a:off x="0" y="3304938"/>
        <a:ext cx="10972800" cy="722330"/>
      </dsp:txXfrm>
    </dsp:sp>
    <dsp:sp modelId="{455481E9-7970-4C9F-B762-44E345828F49}">
      <dsp:nvSpPr>
        <dsp:cNvPr id="0" name=""/>
        <dsp:cNvSpPr/>
      </dsp:nvSpPr>
      <dsp:spPr>
        <a:xfrm rot="10800000">
          <a:off x="0" y="2204110"/>
          <a:ext cx="10972800" cy="1111670"/>
        </a:xfrm>
        <a:prstGeom prst="upArrowCallout">
          <a:avLst/>
        </a:prstGeom>
        <a:gradFill rotWithShape="0">
          <a:gsLst>
            <a:gs pos="0">
              <a:schemeClr val="accent4">
                <a:shade val="50000"/>
                <a:hueOff val="106874"/>
                <a:satOff val="-11961"/>
                <a:lumOff val="35426"/>
                <a:alphaOff val="0"/>
                <a:shade val="100000"/>
                <a:satMod val="100000"/>
              </a:schemeClr>
            </a:gs>
            <a:gs pos="100000">
              <a:schemeClr val="accent4">
                <a:shade val="50000"/>
                <a:hueOff val="106874"/>
                <a:satOff val="-11961"/>
                <a:lumOff val="35426"/>
                <a:alphaOff val="0"/>
                <a:shade val="70000"/>
                <a:satMod val="120000"/>
              </a:schemeClr>
            </a:gs>
          </a:gsLst>
          <a:lin ang="5400000" scaled="0"/>
        </a:gradFill>
        <a:ln>
          <a:noFill/>
        </a:ln>
        <a:effectLst>
          <a:innerShdw blurRad="254000" dist="25400" dir="13500000">
            <a:srgbClr val="000000">
              <a:alpha val="80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1" kern="1200" dirty="0" smtClean="0">
              <a:solidFill>
                <a:srgbClr val="FF0000"/>
              </a:solidFill>
              <a:latin typeface="Arial Rounded MT Bold" panose="020F0704030504030204" pitchFamily="34" charset="0"/>
            </a:rPr>
            <a:t>Learning</a:t>
          </a:r>
          <a:endParaRPr lang="ko-KR" altLang="en-US" sz="2800" b="1" kern="1200" dirty="0">
            <a:solidFill>
              <a:srgbClr val="FF0000"/>
            </a:solidFill>
            <a:latin typeface="Arial Rounded MT Bold" panose="020F0704030504030204" pitchFamily="34" charset="0"/>
          </a:endParaRPr>
        </a:p>
      </dsp:txBody>
      <dsp:txXfrm rot="10800000">
        <a:off x="0" y="2204110"/>
        <a:ext cx="10972800" cy="722330"/>
      </dsp:txXfrm>
    </dsp:sp>
    <dsp:sp modelId="{541F44BA-CDF0-4F20-A874-967264FFDA8C}">
      <dsp:nvSpPr>
        <dsp:cNvPr id="0" name=""/>
        <dsp:cNvSpPr/>
      </dsp:nvSpPr>
      <dsp:spPr>
        <a:xfrm rot="10800000">
          <a:off x="0" y="1103281"/>
          <a:ext cx="10972800" cy="1111670"/>
        </a:xfrm>
        <a:prstGeom prst="upArrowCallout">
          <a:avLst/>
        </a:prstGeom>
        <a:gradFill rotWithShape="0">
          <a:gsLst>
            <a:gs pos="0">
              <a:schemeClr val="accent4">
                <a:shade val="50000"/>
                <a:hueOff val="106874"/>
                <a:satOff val="-11961"/>
                <a:lumOff val="35426"/>
                <a:alphaOff val="0"/>
                <a:shade val="100000"/>
                <a:satMod val="100000"/>
              </a:schemeClr>
            </a:gs>
            <a:gs pos="100000">
              <a:schemeClr val="accent4">
                <a:shade val="50000"/>
                <a:hueOff val="106874"/>
                <a:satOff val="-11961"/>
                <a:lumOff val="35426"/>
                <a:alphaOff val="0"/>
                <a:shade val="70000"/>
                <a:satMod val="120000"/>
              </a:schemeClr>
            </a:gs>
          </a:gsLst>
          <a:lin ang="5400000" scaled="0"/>
        </a:gradFill>
        <a:ln>
          <a:noFill/>
        </a:ln>
        <a:effectLst>
          <a:innerShdw blurRad="254000" dist="25400" dir="13500000">
            <a:srgbClr val="000000">
              <a:alpha val="80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1" kern="1200" dirty="0" smtClean="0">
              <a:solidFill>
                <a:srgbClr val="FF0000"/>
              </a:solidFill>
              <a:latin typeface="Arial Rounded MT Bold" panose="020F0704030504030204" pitchFamily="34" charset="0"/>
            </a:rPr>
            <a:t>Feature Engineering</a:t>
          </a:r>
          <a:endParaRPr lang="ko-KR" altLang="en-US" sz="2800" b="1" kern="1200" dirty="0">
            <a:solidFill>
              <a:srgbClr val="FF0000"/>
            </a:solidFill>
            <a:latin typeface="Arial Rounded MT Bold" panose="020F0704030504030204" pitchFamily="34" charset="0"/>
          </a:endParaRPr>
        </a:p>
      </dsp:txBody>
      <dsp:txXfrm rot="-10800000">
        <a:off x="0" y="1103281"/>
        <a:ext cx="10972800" cy="390196"/>
      </dsp:txXfrm>
    </dsp:sp>
    <dsp:sp modelId="{8DB43F40-710C-4CC0-ADFD-CB511722B513}">
      <dsp:nvSpPr>
        <dsp:cNvPr id="0" name=""/>
        <dsp:cNvSpPr/>
      </dsp:nvSpPr>
      <dsp:spPr>
        <a:xfrm>
          <a:off x="5357" y="1493477"/>
          <a:ext cx="3654028" cy="332389"/>
        </a:xfrm>
        <a:prstGeom prst="rect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0" dist="25400" dir="13500000">
            <a:srgbClr val="000000">
              <a:alpha val="80000"/>
            </a:srgbClr>
          </a:inn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b="1" kern="1200" dirty="0" smtClean="0">
              <a:latin typeface="Georgia" panose="02040502050405020303" pitchFamily="18" charset="0"/>
            </a:rPr>
            <a:t>Feature Selection</a:t>
          </a:r>
          <a:endParaRPr lang="ko-KR" altLang="en-US" sz="2100" b="1" kern="1200" dirty="0">
            <a:latin typeface="Georgia" panose="02040502050405020303" pitchFamily="18" charset="0"/>
          </a:endParaRPr>
        </a:p>
      </dsp:txBody>
      <dsp:txXfrm>
        <a:off x="5357" y="1493477"/>
        <a:ext cx="3654028" cy="332389"/>
      </dsp:txXfrm>
    </dsp:sp>
    <dsp:sp modelId="{52EE2DD2-0A7C-489B-841C-2ADDD1360F26}">
      <dsp:nvSpPr>
        <dsp:cNvPr id="0" name=""/>
        <dsp:cNvSpPr/>
      </dsp:nvSpPr>
      <dsp:spPr>
        <a:xfrm>
          <a:off x="3659385" y="1493477"/>
          <a:ext cx="3654028" cy="332389"/>
        </a:xfrm>
        <a:prstGeom prst="rect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0" dist="25400" dir="13500000">
            <a:srgbClr val="000000">
              <a:alpha val="80000"/>
            </a:srgbClr>
          </a:inn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b="1" kern="1200" dirty="0" smtClean="0">
              <a:latin typeface="Georgia" panose="02040502050405020303" pitchFamily="18" charset="0"/>
            </a:rPr>
            <a:t>Feature Generation</a:t>
          </a:r>
          <a:endParaRPr lang="ko-KR" altLang="en-US" sz="2100" b="1" kern="1200" dirty="0">
            <a:latin typeface="Georgia" panose="02040502050405020303" pitchFamily="18" charset="0"/>
          </a:endParaRPr>
        </a:p>
      </dsp:txBody>
      <dsp:txXfrm>
        <a:off x="3659385" y="1493477"/>
        <a:ext cx="3654028" cy="332389"/>
      </dsp:txXfrm>
    </dsp:sp>
    <dsp:sp modelId="{693BB28A-7120-4899-B9F2-0177AE9A0463}">
      <dsp:nvSpPr>
        <dsp:cNvPr id="0" name=""/>
        <dsp:cNvSpPr/>
      </dsp:nvSpPr>
      <dsp:spPr>
        <a:xfrm>
          <a:off x="7313414" y="1493477"/>
          <a:ext cx="3654028" cy="332389"/>
        </a:xfrm>
        <a:prstGeom prst="rect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0" dist="25400" dir="13500000">
            <a:srgbClr val="000000">
              <a:alpha val="80000"/>
            </a:srgbClr>
          </a:inn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b="1" kern="1200" dirty="0" smtClean="0">
              <a:latin typeface="Georgia" panose="02040502050405020303" pitchFamily="18" charset="0"/>
            </a:rPr>
            <a:t>Feature Transformation</a:t>
          </a:r>
          <a:endParaRPr lang="ko-KR" altLang="en-US" sz="2100" b="1" kern="1200" dirty="0">
            <a:latin typeface="Georgia" panose="02040502050405020303" pitchFamily="18" charset="0"/>
          </a:endParaRPr>
        </a:p>
      </dsp:txBody>
      <dsp:txXfrm>
        <a:off x="7313414" y="1493477"/>
        <a:ext cx="3654028" cy="332389"/>
      </dsp:txXfrm>
    </dsp:sp>
    <dsp:sp modelId="{54FCF1D4-6C33-4180-8352-988E093041E6}">
      <dsp:nvSpPr>
        <dsp:cNvPr id="0" name=""/>
        <dsp:cNvSpPr/>
      </dsp:nvSpPr>
      <dsp:spPr>
        <a:xfrm rot="10800000">
          <a:off x="0" y="2452"/>
          <a:ext cx="10972800" cy="1111670"/>
        </a:xfrm>
        <a:prstGeom prst="upArrowCallout">
          <a:avLst/>
        </a:prstGeom>
        <a:gradFill rotWithShape="0">
          <a:gsLst>
            <a:gs pos="0">
              <a:schemeClr val="accent4">
                <a:shade val="50000"/>
                <a:hueOff val="53437"/>
                <a:satOff val="-5980"/>
                <a:lumOff val="17713"/>
                <a:alphaOff val="0"/>
                <a:shade val="100000"/>
                <a:satMod val="100000"/>
              </a:schemeClr>
            </a:gs>
            <a:gs pos="100000">
              <a:schemeClr val="accent4">
                <a:shade val="50000"/>
                <a:hueOff val="53437"/>
                <a:satOff val="-5980"/>
                <a:lumOff val="17713"/>
                <a:alphaOff val="0"/>
                <a:shade val="70000"/>
                <a:satMod val="120000"/>
              </a:schemeClr>
            </a:gs>
          </a:gsLst>
          <a:lin ang="5400000" scaled="0"/>
        </a:gradFill>
        <a:ln>
          <a:noFill/>
        </a:ln>
        <a:effectLst>
          <a:innerShdw blurRad="254000" dist="25400" dir="13500000">
            <a:srgbClr val="000000">
              <a:alpha val="80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1" kern="1200" dirty="0" smtClean="0">
              <a:solidFill>
                <a:srgbClr val="FF0000"/>
              </a:solidFill>
              <a:latin typeface="Arial Rounded MT Bold" panose="020F0704030504030204" pitchFamily="34" charset="0"/>
            </a:rPr>
            <a:t>Data Preparation</a:t>
          </a:r>
          <a:endParaRPr lang="ko-KR" altLang="en-US" sz="2800" b="1" kern="1200" dirty="0">
            <a:solidFill>
              <a:srgbClr val="FF0000"/>
            </a:solidFill>
            <a:latin typeface="Arial Rounded MT Bold" panose="020F0704030504030204" pitchFamily="34" charset="0"/>
          </a:endParaRPr>
        </a:p>
      </dsp:txBody>
      <dsp:txXfrm rot="-10800000">
        <a:off x="0" y="2452"/>
        <a:ext cx="10972800" cy="390196"/>
      </dsp:txXfrm>
    </dsp:sp>
    <dsp:sp modelId="{E2F2F62B-93C5-46D1-8DF6-9FDD27360391}">
      <dsp:nvSpPr>
        <dsp:cNvPr id="0" name=""/>
        <dsp:cNvSpPr/>
      </dsp:nvSpPr>
      <dsp:spPr>
        <a:xfrm>
          <a:off x="0" y="392649"/>
          <a:ext cx="5486399" cy="332389"/>
        </a:xfrm>
        <a:prstGeom prst="rect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0" dist="25400" dir="13500000">
            <a:srgbClr val="000000">
              <a:alpha val="80000"/>
            </a:srgbClr>
          </a:inn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b="1" kern="1200" dirty="0" smtClean="0">
              <a:latin typeface="Georgia" panose="02040502050405020303" pitchFamily="18" charset="0"/>
            </a:rPr>
            <a:t>Training Data</a:t>
          </a:r>
          <a:endParaRPr lang="ko-KR" altLang="en-US" sz="2100" b="1" kern="1200" dirty="0">
            <a:latin typeface="Georgia" panose="02040502050405020303" pitchFamily="18" charset="0"/>
          </a:endParaRPr>
        </a:p>
      </dsp:txBody>
      <dsp:txXfrm>
        <a:off x="0" y="392649"/>
        <a:ext cx="5486399" cy="332389"/>
      </dsp:txXfrm>
    </dsp:sp>
    <dsp:sp modelId="{6936738C-1A8C-4B93-AEBC-80621DD6E92E}">
      <dsp:nvSpPr>
        <dsp:cNvPr id="0" name=""/>
        <dsp:cNvSpPr/>
      </dsp:nvSpPr>
      <dsp:spPr>
        <a:xfrm>
          <a:off x="5486400" y="392649"/>
          <a:ext cx="5486399" cy="332389"/>
        </a:xfrm>
        <a:prstGeom prst="rect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0" dist="25400" dir="13500000">
            <a:srgbClr val="000000">
              <a:alpha val="80000"/>
            </a:srgbClr>
          </a:inn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b="1" kern="1200" dirty="0" smtClean="0">
              <a:latin typeface="Georgia" panose="02040502050405020303" pitchFamily="18" charset="0"/>
            </a:rPr>
            <a:t>Test Data</a:t>
          </a:r>
          <a:endParaRPr lang="ko-KR" altLang="en-US" sz="2100" b="1" kern="1200" dirty="0">
            <a:latin typeface="Georgia" panose="02040502050405020303" pitchFamily="18" charset="0"/>
          </a:endParaRPr>
        </a:p>
      </dsp:txBody>
      <dsp:txXfrm>
        <a:off x="5486400" y="392649"/>
        <a:ext cx="5486399" cy="332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2A683-C0F9-4538-9870-CA8144B75450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4188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763" y="9374188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9552F-BEE5-41C8-B868-B4BAD7CD2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9478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69B40-F283-4E63-B8DA-4CBF4EFEE8AA}" type="datetimeFigureOut">
              <a:rPr lang="ko-KR" altLang="en-US" smtClean="0"/>
              <a:pPr/>
              <a:t>2018-09-04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788" y="739775"/>
            <a:ext cx="6580187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8007"/>
            <a:ext cx="5388610" cy="4441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4301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4301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6F0F6-F502-4781-8470-11D1D6EFDA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571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D233C-8890-4F3F-A638-D2F8E6B9589B}" type="slidenum">
              <a:rPr lang="ko-KR" altLang="en-US" smtClean="0"/>
              <a:pPr/>
              <a:t>15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altLang="ko-KR" smtClean="0"/>
              <a:t>2014-06-04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308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089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29577" indent="-280607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22426" indent="-224485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571396" indent="-224485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20367" indent="-224485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469337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18308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67278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6248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0B34F8E-FF3F-435B-A519-24CB37F04C50}" type="slidenum">
              <a:rPr lang="en-US"/>
              <a:pPr eaLnBrk="1" hangingPunct="1"/>
              <a:t>21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3" y="741363"/>
            <a:ext cx="6578600" cy="3700462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222" y="4686827"/>
            <a:ext cx="4937320" cy="4440594"/>
          </a:xfrm>
          <a:noFill/>
        </p:spPr>
        <p:txBody>
          <a:bodyPr lIns="89876" tIns="44937" rIns="89876" bIns="44937"/>
          <a:lstStyle/>
          <a:p>
            <a:pPr eaLnBrk="1" hangingPunct="1"/>
            <a:endParaRPr lang="en-US" smtClean="0"/>
          </a:p>
        </p:txBody>
      </p:sp>
      <p:sp>
        <p:nvSpPr>
          <p:cNvPr id="2" name="날짜 개체 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altLang="ko-KR" smtClean="0"/>
              <a:t>2014-06-04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6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1228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738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defTabSz="947738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defTabSz="947738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defTabSz="947738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defTabSz="947738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eaLnBrk="1" hangingPunct="1"/>
            <a:fld id="{0FBE8345-C6F9-4F28-A254-983ED0F953F1}" type="slidenum">
              <a:rPr lang="ko-KR" altLang="en-US" smtClean="0"/>
              <a:pPr eaLnBrk="1" hangingPunct="1"/>
              <a:t>26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960690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C127D-6198-4B67-ABA1-3D164368C8B9}" type="slidenum">
              <a:rPr lang="en-US" altLang="ko-KR" smtClean="0"/>
              <a:pPr/>
              <a:t>62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09934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0113" y="739775"/>
            <a:ext cx="4935537" cy="3702050"/>
          </a:xfrm>
          <a:ln/>
        </p:spPr>
      </p:sp>
      <p:sp>
        <p:nvSpPr>
          <p:cNvPr id="15053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1505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738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defTabSz="947738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defTabSz="947738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defTabSz="947738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defTabSz="947738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eaLnBrk="1" hangingPunct="1"/>
            <a:fld id="{E366545A-FE27-4369-A6B7-57F1165B31F2}" type="slidenum">
              <a:rPr lang="ko-KR" altLang="en-US" smtClean="0"/>
              <a:pPr eaLnBrk="1" hangingPunct="1"/>
              <a:t>66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0113" y="739775"/>
            <a:ext cx="4935537" cy="3702050"/>
          </a:xfrm>
          <a:ln/>
        </p:spPr>
      </p:sp>
      <p:sp>
        <p:nvSpPr>
          <p:cNvPr id="15155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15155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738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defTabSz="947738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defTabSz="947738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defTabSz="947738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defTabSz="947738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eaLnBrk="1" hangingPunct="1"/>
            <a:fld id="{8091C817-F5BF-4F67-A9FA-25D762A76394}" type="slidenum">
              <a:rPr lang="ko-KR" altLang="en-US" smtClean="0"/>
              <a:pPr eaLnBrk="1" hangingPunct="1"/>
              <a:t>67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C127D-6198-4B67-ABA1-3D164368C8B9}" type="slidenum">
              <a:rPr lang="en-US" altLang="ko-KR" smtClean="0"/>
              <a:pPr/>
              <a:t>68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0920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882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355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500"/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47474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47474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47474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47474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47474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61242049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23839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11393715" y="5873327"/>
            <a:ext cx="798285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reeform 15"/>
          <p:cNvSpPr/>
          <p:nvPr/>
        </p:nvSpPr>
        <p:spPr bwMode="gray">
          <a:xfrm>
            <a:off x="10406744" y="2677887"/>
            <a:ext cx="1790009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 bwMode="gray">
          <a:xfrm>
            <a:off x="-14515" y="2917372"/>
            <a:ext cx="11509829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865632" y="6419088"/>
            <a:ext cx="10460736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11558016" y="6419088"/>
            <a:ext cx="633984" cy="365760"/>
          </a:xfrm>
        </p:spPr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gray">
          <a:xfrm>
            <a:off x="2363433" y="1"/>
            <a:ext cx="1747915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gray">
          <a:xfrm>
            <a:off x="-7890" y="1"/>
            <a:ext cx="2693033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/>
        </p:nvSpPr>
        <p:spPr bwMode="gray">
          <a:xfrm>
            <a:off x="-4175" y="895611"/>
            <a:ext cx="2875420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48768" y="36576"/>
            <a:ext cx="2474976" cy="365760"/>
          </a:xfrm>
        </p:spPr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2018-09-04</a:t>
            </a:fld>
            <a:endParaRPr lang="ko-KR" altLang="en-US"/>
          </a:p>
        </p:txBody>
      </p:sp>
      <p:sp>
        <p:nvSpPr>
          <p:cNvPr id="18" name="Oval 17"/>
          <p:cNvSpPr/>
          <p:nvPr/>
        </p:nvSpPr>
        <p:spPr bwMode="gray">
          <a:xfrm>
            <a:off x="101193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Oval 18"/>
          <p:cNvSpPr/>
          <p:nvPr/>
        </p:nvSpPr>
        <p:spPr bwMode="gray">
          <a:xfrm>
            <a:off x="107289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Oval 19"/>
          <p:cNvSpPr/>
          <p:nvPr/>
        </p:nvSpPr>
        <p:spPr bwMode="gray">
          <a:xfrm>
            <a:off x="113385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02208" y="1755648"/>
            <a:ext cx="103632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02208" y="2834640"/>
            <a:ext cx="8583168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14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7048"/>
            <a:ext cx="10972800" cy="4599432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FF0000"/>
                </a:solidFill>
                <a:latin typeface="+mj-ea"/>
                <a:ea typeface="+mj-ea"/>
              </a:defRPr>
            </a:lvl1pPr>
            <a:lvl2pPr>
              <a:defRPr sz="24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79436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10119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6215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2311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61505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91945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907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14153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698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752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</p:spPr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100042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053590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13738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9025831" y="6204296"/>
            <a:ext cx="1137093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9882508" y="5623560"/>
            <a:ext cx="231648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</p:spPr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</p:spPr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058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67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85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3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530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85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931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893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2D4FA0-2592-4879-9FFC-B7E68EC9B725}" type="datetimeFigureOut">
              <a:rPr lang="ko-KR" altLang="en-US" smtClean="0"/>
              <a:pPr/>
              <a:t>2018-09-04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177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822764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 16"/>
          <p:cNvSpPr/>
          <p:nvPr/>
        </p:nvSpPr>
        <p:spPr bwMode="gray">
          <a:xfrm>
            <a:off x="749" y="6469524"/>
            <a:ext cx="1451972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 bwMode="gray">
          <a:xfrm>
            <a:off x="668880" y="6389202"/>
            <a:ext cx="6048469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 bwMode="gray">
          <a:xfrm>
            <a:off x="1411361" y="6550388"/>
            <a:ext cx="9519352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 bwMode="gray">
          <a:xfrm>
            <a:off x="6673851" y="6324681"/>
            <a:ext cx="1569095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 bwMode="gray">
          <a:xfrm>
            <a:off x="8224171" y="6353256"/>
            <a:ext cx="3290141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 bwMode="gray">
          <a:xfrm>
            <a:off x="11223081" y="6360400"/>
            <a:ext cx="79112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/>
        </p:nvSpPr>
        <p:spPr bwMode="gray">
          <a:xfrm>
            <a:off x="10883358" y="6362781"/>
            <a:ext cx="1307596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97536" y="6583680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52D4FA0-2592-4879-9FFC-B7E68EC9B725}" type="datetimeFigureOut">
              <a:rPr lang="ko-KR" altLang="en-US" smtClean="0"/>
              <a:pPr/>
              <a:t>2018-09-04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560064" y="6583680"/>
            <a:ext cx="670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11070336" y="6583680"/>
            <a:ext cx="609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49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208" r:id="rId2"/>
    <p:sldLayoutId id="2147484209" r:id="rId3"/>
    <p:sldLayoutId id="2147484210" r:id="rId4"/>
    <p:sldLayoutId id="2147484211" r:id="rId5"/>
    <p:sldLayoutId id="2147484212" r:id="rId6"/>
    <p:sldLayoutId id="2147484213" r:id="rId7"/>
    <p:sldLayoutId id="2147484214" r:id="rId8"/>
    <p:sldLayoutId id="2147484215" r:id="rId9"/>
    <p:sldLayoutId id="2147484216" r:id="rId10"/>
    <p:sldLayoutId id="214748421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slide" Target="slide7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image" Target="../media/image15.jpeg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3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jpe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20.wmf"/><Relationship Id="rId10" Type="http://schemas.openxmlformats.org/officeDocument/2006/relationships/image" Target="../media/image22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doyMwsK3Ls" TargetMode="External"/><Relationship Id="rId2" Type="http://schemas.openxmlformats.org/officeDocument/2006/relationships/hyperlink" Target="https://www.youtube.com/watch?v=wwgapf87I0o" TargetMode="Externa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datamining.uos.ac.kr/" TargetMode="Externa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5.jpeg"/><Relationship Id="rId5" Type="http://schemas.openxmlformats.org/officeDocument/2006/relationships/image" Target="../media/image76.emf"/><Relationship Id="rId4" Type="http://schemas.openxmlformats.org/officeDocument/2006/relationships/oleObject" Target="../embeddings/Microsoft_Excel_97-2003_Worksheet1.xls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0.gif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5.jpeg"/><Relationship Id="rId5" Type="http://schemas.openxmlformats.org/officeDocument/2006/relationships/image" Target="../media/image76.emf"/><Relationship Id="rId4" Type="http://schemas.openxmlformats.org/officeDocument/2006/relationships/oleObject" Target="../embeddings/Microsoft_Excel_97-2003_Worksheet2.xls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0.jpeg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8.jpeg"/><Relationship Id="rId5" Type="http://schemas.openxmlformats.org/officeDocument/2006/relationships/image" Target="../media/image107.png"/><Relationship Id="rId4" Type="http://schemas.openxmlformats.org/officeDocument/2006/relationships/image" Target="../media/image106.gi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" TargetMode="External"/><Relationship Id="rId2" Type="http://schemas.openxmlformats.org/officeDocument/2006/relationships/hyperlink" Target="http://www.r-project.org/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rstudio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9131" y="1504984"/>
            <a:ext cx="10468864" cy="1828800"/>
          </a:xfrm>
        </p:spPr>
        <p:txBody>
          <a:bodyPr>
            <a:normAutofit/>
          </a:bodyPr>
          <a:lstStyle/>
          <a:p>
            <a:r>
              <a:rPr lang="ko-KR" altLang="en-US" sz="6600" dirty="0" smtClean="0"/>
              <a:t>빅데이터 이해와 활용</a:t>
            </a:r>
            <a:endParaRPr lang="ko-KR" altLang="en-US" sz="6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90016" y="3322320"/>
            <a:ext cx="8583168" cy="1603248"/>
          </a:xfrm>
        </p:spPr>
        <p:txBody>
          <a:bodyPr>
            <a:normAutofit/>
          </a:bodyPr>
          <a:lstStyle/>
          <a:p>
            <a:r>
              <a:rPr lang="en-US" altLang="ko-KR" sz="1600" dirty="0" smtClean="0"/>
              <a:t>2018</a:t>
            </a:r>
            <a:r>
              <a:rPr lang="ko-KR" altLang="en-US" sz="1600" dirty="0" smtClean="0"/>
              <a:t>년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학기</a:t>
            </a:r>
            <a:endParaRPr lang="en-US" altLang="ko-KR" sz="1600" dirty="0" smtClean="0"/>
          </a:p>
          <a:p>
            <a:r>
              <a:rPr lang="ko-KR" altLang="en-US" sz="1600" dirty="0" smtClean="0"/>
              <a:t>전자전기컴퓨터공학부</a:t>
            </a:r>
            <a:endParaRPr lang="en-US" altLang="ko-KR" sz="1600" dirty="0" smtClean="0"/>
          </a:p>
          <a:p>
            <a:r>
              <a:rPr lang="ko-KR" altLang="en-US" sz="1600" dirty="0" smtClean="0"/>
              <a:t>김한준</a:t>
            </a:r>
            <a:endParaRPr lang="en-US" altLang="ko-KR" sz="1600" dirty="0" smtClean="0"/>
          </a:p>
          <a:p>
            <a:r>
              <a:rPr lang="en-US" altLang="ko-KR" sz="1600" dirty="0" smtClean="0"/>
              <a:t>khj@uos.ac.kr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6513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유의사항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b="1" dirty="0" smtClean="0"/>
              <a:t>컴퓨터 사용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강의 시간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컴퓨터 </a:t>
            </a:r>
            <a:r>
              <a:rPr lang="ko-KR" altLang="en-US" dirty="0"/>
              <a:t>모니터 </a:t>
            </a:r>
            <a:r>
              <a:rPr lang="ko-KR" altLang="en-US" dirty="0" smtClean="0"/>
              <a:t>전원 </a:t>
            </a:r>
            <a:r>
              <a:rPr lang="en-US" altLang="ko-KR" dirty="0" smtClean="0"/>
              <a:t>Off, </a:t>
            </a:r>
            <a:r>
              <a:rPr lang="ko-KR" altLang="en-US" dirty="0" smtClean="0"/>
              <a:t>유인물 또는 노트 필기 권장함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실습 시간</a:t>
            </a:r>
            <a:r>
              <a:rPr lang="en-US" altLang="ko-KR" dirty="0" smtClean="0"/>
              <a:t>: R</a:t>
            </a:r>
            <a:r>
              <a:rPr lang="ko-KR" altLang="en-US" dirty="0" smtClean="0"/>
              <a:t> 프로그래밍 제외한 프로그램 </a:t>
            </a:r>
            <a:r>
              <a:rPr lang="ko-KR" altLang="en-US" dirty="0"/>
              <a:t>실행 </a:t>
            </a:r>
            <a:r>
              <a:rPr lang="ko-KR" altLang="en-US" dirty="0" smtClean="0"/>
              <a:t>금지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 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채팅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적발 시 퇴실 조치함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b="1" dirty="0" smtClean="0"/>
              <a:t>휴대폰 사용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진동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통화 및 문자 메시지 절대 금지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b="1" dirty="0" smtClean="0"/>
              <a:t>과제  수행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도용 및 복사 </a:t>
            </a:r>
            <a:r>
              <a:rPr lang="ko-KR" altLang="en-US" dirty="0" err="1" smtClean="0"/>
              <a:t>적발시</a:t>
            </a:r>
            <a:r>
              <a:rPr lang="ko-KR" altLang="en-US" dirty="0" smtClean="0"/>
              <a:t> 벌칙</a:t>
            </a:r>
            <a:r>
              <a:rPr lang="en-US" altLang="ko-KR" dirty="0" smtClean="0"/>
              <a:t>: 1</a:t>
            </a:r>
            <a:r>
              <a:rPr lang="ko-KR" altLang="en-US" dirty="0" smtClean="0"/>
              <a:t>회 </a:t>
            </a:r>
            <a:r>
              <a:rPr lang="ko-KR" altLang="en-US" dirty="0" err="1" smtClean="0"/>
              <a:t>적발시</a:t>
            </a:r>
            <a:r>
              <a:rPr lang="ko-KR" altLang="en-US" dirty="0" smtClean="0"/>
              <a:t> 학점 </a:t>
            </a:r>
            <a:r>
              <a:rPr lang="en-US" altLang="ko-KR" dirty="0" smtClean="0"/>
              <a:t>1</a:t>
            </a:r>
            <a:r>
              <a:rPr lang="ko-KR" altLang="en-US" dirty="0" smtClean="0"/>
              <a:t>등급 강등</a:t>
            </a:r>
            <a:r>
              <a:rPr lang="en-US" altLang="ko-KR" dirty="0" smtClean="0"/>
              <a:t>, 2</a:t>
            </a:r>
            <a:r>
              <a:rPr lang="ko-KR" altLang="en-US" dirty="0" smtClean="0"/>
              <a:t>회 </a:t>
            </a:r>
            <a:r>
              <a:rPr lang="ko-KR" altLang="en-US" dirty="0" err="1" smtClean="0"/>
              <a:t>적발시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F </a:t>
            </a:r>
            <a:r>
              <a:rPr lang="ko-KR" altLang="en-US" dirty="0" smtClean="0"/>
              <a:t>학점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과제 도용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 또는 다른 소스로부터 유사 내용 획득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과제 복사</a:t>
            </a:r>
            <a:r>
              <a:rPr lang="en-US" altLang="ko-KR" dirty="0" smtClean="0"/>
              <a:t>: </a:t>
            </a:r>
            <a:r>
              <a:rPr lang="ko-KR" altLang="en-US" dirty="0" smtClean="0"/>
              <a:t>쌍방 모드 벌칙 처리함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22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Contact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강의 교수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김한준</a:t>
            </a:r>
            <a:r>
              <a:rPr lang="en-US" altLang="ko-KR" dirty="0" smtClean="0"/>
              <a:t>, khj@uos.ac.kr</a:t>
            </a:r>
          </a:p>
          <a:p>
            <a:pPr lvl="1"/>
            <a:r>
              <a:rPr lang="ko-KR" altLang="en-US" dirty="0" smtClean="0"/>
              <a:t>정보기술관 </a:t>
            </a:r>
            <a:r>
              <a:rPr lang="en-US" altLang="ko-KR" dirty="0" smtClean="0"/>
              <a:t>408</a:t>
            </a:r>
            <a:r>
              <a:rPr lang="ko-KR" altLang="en-US" dirty="0" smtClean="0"/>
              <a:t>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조교</a:t>
            </a:r>
            <a:endParaRPr lang="en-US" altLang="ko-KR" dirty="0" smtClean="0"/>
          </a:p>
          <a:p>
            <a:pPr lvl="1"/>
            <a:r>
              <a:rPr lang="ko-KR" altLang="en-US" dirty="0"/>
              <a:t>신준철</a:t>
            </a:r>
            <a:r>
              <a:rPr lang="en-US" altLang="ko-KR" dirty="0"/>
              <a:t>, wns7093@gmail.com</a:t>
            </a:r>
          </a:p>
          <a:p>
            <a:pPr lvl="1"/>
            <a:r>
              <a:rPr lang="ko-KR" altLang="en-US" dirty="0"/>
              <a:t>정보기술관 </a:t>
            </a:r>
            <a:r>
              <a:rPr lang="en-US" altLang="ko-KR" dirty="0"/>
              <a:t>618</a:t>
            </a:r>
            <a:r>
              <a:rPr lang="ko-KR" altLang="en-US" dirty="0"/>
              <a:t>호</a:t>
            </a:r>
            <a:r>
              <a:rPr lang="en-US" altLang="ko-KR" dirty="0"/>
              <a:t>(</a:t>
            </a:r>
            <a:r>
              <a:rPr lang="ko-KR" altLang="en-US" dirty="0"/>
              <a:t>집적회로연구실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292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7179" y="1566671"/>
            <a:ext cx="10835992" cy="1808853"/>
          </a:xfrm>
        </p:spPr>
        <p:txBody>
          <a:bodyPr>
            <a:norm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소프트웨어시스템실습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및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분석도구의 소개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83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Word Cloud (</a:t>
            </a:r>
            <a:r>
              <a:rPr lang="ko-KR" altLang="en-US" sz="5400" dirty="0" smtClean="0"/>
              <a:t>미국</a:t>
            </a:r>
            <a:r>
              <a:rPr lang="en-US" altLang="ko-KR" sz="5400" dirty="0" smtClean="0"/>
              <a:t>)</a:t>
            </a:r>
            <a:endParaRPr lang="en-US" sz="5400" dirty="0"/>
          </a:p>
        </p:txBody>
      </p:sp>
      <p:pic>
        <p:nvPicPr>
          <p:cNvPr id="312322" name="Picture 2" descr="http://dmlab.uos.ac.kr/html/%EC%97%B0%EC%84%A4%EB%AC%B8%EB%B6%84%EB%A5%98.files/image0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628800"/>
            <a:ext cx="12001500" cy="3505200"/>
          </a:xfrm>
          <a:prstGeom prst="rect">
            <a:avLst/>
          </a:prstGeom>
          <a:noFill/>
        </p:spPr>
      </p:pic>
      <p:pic>
        <p:nvPicPr>
          <p:cNvPr id="5" name="Picture 2" descr="http://upload.wikimedia.org/wikipedia/commons/f/f9/Obama_portrait_cro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7250" y="4488920"/>
            <a:ext cx="1632181" cy="1644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809" y="4488920"/>
            <a:ext cx="1767868" cy="1644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80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1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1" y="1628800"/>
            <a:ext cx="11041227" cy="4608512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5808" y="160824"/>
            <a:ext cx="10972800" cy="1143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Word Cloud (</a:t>
            </a:r>
            <a:r>
              <a:rPr lang="ko-KR" altLang="en-US" sz="5400" dirty="0" smtClean="0"/>
              <a:t>한국</a:t>
            </a:r>
            <a:r>
              <a:rPr lang="en-US" altLang="ko-KR" sz="5400" dirty="0" smtClean="0"/>
              <a:t>)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361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5400" dirty="0" smtClean="0">
                <a:effectLst/>
              </a:rPr>
              <a:t>Association Patterns</a:t>
            </a:r>
            <a:endParaRPr lang="en-US" altLang="ko-KR" sz="5400" dirty="0">
              <a:effectLst/>
            </a:endParaRPr>
          </a:p>
        </p:txBody>
      </p:sp>
      <p:sp>
        <p:nvSpPr>
          <p:cNvPr id="246787" name="Rectangle 3"/>
          <p:cNvSpPr>
            <a:spLocks noChangeArrowheads="1"/>
          </p:cNvSpPr>
          <p:nvPr/>
        </p:nvSpPr>
        <p:spPr bwMode="auto">
          <a:xfrm>
            <a:off x="914400" y="1828800"/>
            <a:ext cx="10270165" cy="48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l"/>
            </a:pPr>
            <a:r>
              <a:rPr lang="ko-KR" altLang="en-US" sz="2400" b="1" dirty="0" smtClean="0">
                <a:latin typeface="Georgia" pitchFamily="18" charset="0"/>
                <a:ea typeface="맑은 고딕" pitchFamily="50" charset="-127"/>
              </a:rPr>
              <a:t>장바구니 데이터 분석 </a:t>
            </a:r>
            <a:r>
              <a:rPr lang="en-US" altLang="ko-KR" sz="2400" b="1" dirty="0" smtClean="0">
                <a:latin typeface="Georgia" pitchFamily="18" charset="0"/>
                <a:ea typeface="맑은 고딕" pitchFamily="50" charset="-127"/>
              </a:rPr>
              <a:t>(Basket Data Analysis)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l"/>
            </a:pPr>
            <a:endParaRPr lang="en-US" altLang="ko-KR" sz="2400" b="1" dirty="0" smtClean="0">
              <a:latin typeface="Georgia" pitchFamily="18" charset="0"/>
              <a:ea typeface="맑은 고딕" pitchFamily="50" charset="-127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l"/>
            </a:pPr>
            <a:endParaRPr lang="en-US" altLang="ko-KR" sz="2400" b="1" dirty="0" smtClean="0">
              <a:latin typeface="Georgia" pitchFamily="18" charset="0"/>
              <a:ea typeface="맑은 고딕" pitchFamily="50" charset="-127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l"/>
            </a:pPr>
            <a:endParaRPr lang="en-US" altLang="ko-KR" sz="2400" b="1" dirty="0" smtClean="0">
              <a:latin typeface="Georgia" pitchFamily="18" charset="0"/>
              <a:ea typeface="맑은 고딕" pitchFamily="50" charset="-127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l"/>
            </a:pPr>
            <a:endParaRPr lang="en-US" altLang="ko-KR" sz="2400" b="1" dirty="0" smtClean="0">
              <a:latin typeface="Georgia" pitchFamily="18" charset="0"/>
              <a:ea typeface="맑은 고딕" pitchFamily="50" charset="-127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l"/>
            </a:pPr>
            <a:endParaRPr lang="en-US" altLang="ko-KR" sz="2400" b="1" dirty="0" smtClean="0">
              <a:latin typeface="Georgia" pitchFamily="18" charset="0"/>
              <a:ea typeface="맑은 고딕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295467" y="2996952"/>
            <a:ext cx="9601067" cy="1872208"/>
            <a:chOff x="1259632" y="2492896"/>
            <a:chExt cx="6484196" cy="1463675"/>
          </a:xfrm>
        </p:grpSpPr>
        <p:pic>
          <p:nvPicPr>
            <p:cNvPr id="246788" name="Picture 4" descr="hh02320_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9632" y="2492896"/>
              <a:ext cx="1760538" cy="1463675"/>
            </a:xfrm>
            <a:prstGeom prst="rect">
              <a:avLst/>
            </a:prstGeom>
            <a:noFill/>
          </p:spPr>
        </p:pic>
        <p:pic>
          <p:nvPicPr>
            <p:cNvPr id="246789" name="Picture 5" descr="fd01227_">
              <a:hlinkClick r:id="rId4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37391" y="2636912"/>
              <a:ext cx="706437" cy="1143000"/>
            </a:xfrm>
            <a:prstGeom prst="rect">
              <a:avLst/>
            </a:prstGeom>
            <a:noFill/>
          </p:spPr>
        </p:pic>
        <p:pic>
          <p:nvPicPr>
            <p:cNvPr id="246790" name="Picture 6" descr="hh00144_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932040" y="2780928"/>
              <a:ext cx="992188" cy="946150"/>
            </a:xfrm>
            <a:prstGeom prst="rect">
              <a:avLst/>
            </a:prstGeom>
            <a:noFill/>
          </p:spPr>
        </p:pic>
        <p:sp>
          <p:nvSpPr>
            <p:cNvPr id="246791" name="AutoShape 7"/>
            <p:cNvSpPr>
              <a:spLocks noChangeArrowheads="1"/>
            </p:cNvSpPr>
            <p:nvPr/>
          </p:nvSpPr>
          <p:spPr bwMode="auto">
            <a:xfrm>
              <a:off x="3563888" y="2852936"/>
              <a:ext cx="609600" cy="762000"/>
            </a:xfrm>
            <a:prstGeom prst="rightArrow">
              <a:avLst>
                <a:gd name="adj1" fmla="val 50000"/>
                <a:gd name="adj2" fmla="val 25000"/>
              </a:avLst>
            </a:prstGeom>
            <a:ln>
              <a:headEnd type="none" w="sm" len="sm"/>
              <a:tailEnd type="non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ko-KR" altLang="en-US" b="1">
                <a:latin typeface="Georgia" pitchFamily="18" charset="0"/>
                <a:ea typeface="맑은 고딕" pitchFamily="50" charset="-127"/>
              </a:endParaRPr>
            </a:p>
          </p:txBody>
        </p:sp>
        <p:sp>
          <p:nvSpPr>
            <p:cNvPr id="246792" name="Line 8"/>
            <p:cNvSpPr>
              <a:spLocks noChangeShapeType="1"/>
            </p:cNvSpPr>
            <p:nvPr/>
          </p:nvSpPr>
          <p:spPr bwMode="auto">
            <a:xfrm>
              <a:off x="6219828" y="3246512"/>
              <a:ext cx="685800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prstDash val="dash"/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ko-KR" altLang="en-US" b="1">
                <a:latin typeface="Georgia" pitchFamily="18" charset="0"/>
                <a:ea typeface="맑은 고딕" pitchFamily="50" charset="-127"/>
              </a:endParaRPr>
            </a:p>
          </p:txBody>
        </p:sp>
      </p:grp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1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78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dirty="0" smtClean="0"/>
              <a:t>Prediction</a:t>
            </a:r>
            <a:endParaRPr lang="ko-KR" altLang="en-US" sz="60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6897" y="1423289"/>
            <a:ext cx="79357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4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dirty="0" smtClean="0"/>
              <a:t>Prediction</a:t>
            </a:r>
            <a:endParaRPr lang="ko-KR" altLang="en-US" sz="60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820" y="1545209"/>
            <a:ext cx="92263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2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dirty="0" smtClean="0"/>
              <a:t>Image Recognition</a:t>
            </a:r>
            <a:endParaRPr lang="ko-KR" altLang="en-US" sz="60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9112" y="1307719"/>
            <a:ext cx="7845320" cy="529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19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igdata 3v 5v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519" y="1430137"/>
            <a:ext cx="6248400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The “BIG” isn’t just about volume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Big Data: 3V </a:t>
            </a:r>
            <a:r>
              <a:rPr lang="en-US" altLang="ko-KR" sz="5400" dirty="0">
                <a:sym typeface="Symbol"/>
              </a:rPr>
              <a:t></a:t>
            </a:r>
            <a:r>
              <a:rPr lang="en-US" altLang="ko-KR" sz="5400" dirty="0"/>
              <a:t> 5V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58331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392" y="404664"/>
            <a:ext cx="10972800" cy="1143000"/>
          </a:xfrm>
        </p:spPr>
        <p:txBody>
          <a:bodyPr/>
          <a:lstStyle/>
          <a:p>
            <a:r>
              <a:rPr lang="ko-KR" altLang="en-US" dirty="0" smtClean="0"/>
              <a:t>본 수업의 키워드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200" dirty="0" smtClean="0"/>
              <a:t>빅데이터 </a:t>
            </a:r>
            <a:r>
              <a:rPr lang="en-US" altLang="ko-KR" sz="3200" dirty="0" smtClean="0"/>
              <a:t>Big Data</a:t>
            </a:r>
          </a:p>
          <a:p>
            <a:r>
              <a:rPr lang="ko-KR" altLang="en-US" dirty="0" smtClean="0"/>
              <a:t>데이터베이스 </a:t>
            </a:r>
            <a:r>
              <a:rPr lang="en-US" altLang="ko-KR" dirty="0" smtClean="0"/>
              <a:t>Database</a:t>
            </a:r>
          </a:p>
          <a:p>
            <a:r>
              <a:rPr lang="en-US" altLang="ko-KR" sz="3200" dirty="0" smtClean="0"/>
              <a:t>R</a:t>
            </a:r>
          </a:p>
          <a:p>
            <a:r>
              <a:rPr lang="ko-KR" altLang="en-US" dirty="0" smtClean="0"/>
              <a:t>통계 </a:t>
            </a:r>
            <a:r>
              <a:rPr lang="en-US" altLang="ko-KR" dirty="0" smtClean="0"/>
              <a:t>Statistics</a:t>
            </a:r>
          </a:p>
          <a:p>
            <a:r>
              <a:rPr lang="ko-KR" altLang="en-US" sz="3200" dirty="0" smtClean="0"/>
              <a:t>기계학습 </a:t>
            </a:r>
            <a:r>
              <a:rPr lang="en-US" altLang="ko-KR" sz="3200" dirty="0" smtClean="0"/>
              <a:t>Machine Learning</a:t>
            </a:r>
          </a:p>
          <a:p>
            <a:r>
              <a:rPr lang="ko-KR" altLang="en-US" dirty="0" smtClean="0"/>
              <a:t>분석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예측 </a:t>
            </a:r>
            <a:r>
              <a:rPr lang="en-US" altLang="ko-KR" dirty="0" smtClean="0"/>
              <a:t>Prediction, </a:t>
            </a:r>
            <a:r>
              <a:rPr lang="ko-KR" altLang="en-US" dirty="0" smtClean="0"/>
              <a:t>요약 </a:t>
            </a:r>
            <a:r>
              <a:rPr lang="en-US" altLang="ko-KR" dirty="0" smtClean="0"/>
              <a:t>Summarization</a:t>
            </a:r>
          </a:p>
          <a:p>
            <a:r>
              <a:rPr lang="ko-KR" altLang="en-US" dirty="0" smtClean="0"/>
              <a:t>모델 </a:t>
            </a:r>
            <a:r>
              <a:rPr lang="en-US" altLang="ko-KR" dirty="0" smtClean="0"/>
              <a:t>Model</a:t>
            </a:r>
          </a:p>
          <a:p>
            <a:r>
              <a:rPr lang="ko-KR" altLang="en-US" dirty="0" smtClean="0"/>
              <a:t>패턴 </a:t>
            </a:r>
            <a:r>
              <a:rPr lang="en-US" altLang="ko-KR" dirty="0" smtClean="0"/>
              <a:t>Pattern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85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623392" y="1556793"/>
            <a:ext cx="10369152" cy="452596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Google processes 20 PB a day (2008)</a:t>
            </a:r>
          </a:p>
          <a:p>
            <a:endParaRPr lang="en-US" sz="1800" dirty="0" smtClean="0"/>
          </a:p>
          <a:p>
            <a:r>
              <a:rPr lang="en-US" sz="1800" dirty="0" smtClean="0"/>
              <a:t>Wayback Machine has 3 PB + 100 TB/month (3/2009)</a:t>
            </a:r>
          </a:p>
          <a:p>
            <a:endParaRPr lang="en-US" sz="1800" dirty="0" smtClean="0"/>
          </a:p>
          <a:p>
            <a:r>
              <a:rPr lang="en-US" sz="1800" dirty="0" smtClean="0"/>
              <a:t>Facebook has 2.5 PB of user data + 15 TB/day (4/2009) </a:t>
            </a:r>
          </a:p>
          <a:p>
            <a:endParaRPr lang="en-US" sz="1800" dirty="0" smtClean="0"/>
          </a:p>
          <a:p>
            <a:r>
              <a:rPr lang="en-US" sz="1800" dirty="0" smtClean="0"/>
              <a:t>eBay has 6.5 PB of user data + 50 TB/day (5/2009)</a:t>
            </a:r>
          </a:p>
          <a:p>
            <a:endParaRPr lang="en-US" sz="1800" dirty="0" smtClean="0"/>
          </a:p>
          <a:p>
            <a:r>
              <a:rPr lang="en-US" sz="1800" dirty="0" smtClean="0"/>
              <a:t>CERN’s Large </a:t>
            </a:r>
            <a:r>
              <a:rPr lang="en-US" sz="1800" dirty="0" err="1" smtClean="0"/>
              <a:t>Hydron</a:t>
            </a:r>
            <a:r>
              <a:rPr lang="en-US" sz="1800" dirty="0" smtClean="0"/>
              <a:t> Collider (LHC) generates 15 PB a year </a:t>
            </a:r>
          </a:p>
          <a:p>
            <a:pPr>
              <a:buNone/>
            </a:pP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How much data?</a:t>
            </a:r>
          </a:p>
        </p:txBody>
      </p:sp>
      <p:pic>
        <p:nvPicPr>
          <p:cNvPr id="6" name="Picture 2" descr="lhc26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0257" y="4797152"/>
            <a:ext cx="3148983" cy="151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 descr="eba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40416" y="3573016"/>
            <a:ext cx="1152128" cy="360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 descr="facebook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40416" y="2852936"/>
            <a:ext cx="672075" cy="504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 descr="wayback-machin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40416" y="2204865"/>
            <a:ext cx="1536171" cy="373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 descr="googl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40416" y="1412777"/>
            <a:ext cx="960107" cy="40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131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idx="1"/>
          </p:nvPr>
        </p:nvSpPr>
        <p:spPr>
          <a:xfrm>
            <a:off x="719403" y="1556792"/>
            <a:ext cx="10945216" cy="446449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다양하고 수많은 데이터가 수집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저장</a:t>
            </a:r>
            <a:endParaRPr lang="en-US" altLang="ko-KR" sz="2400" dirty="0" smtClean="0"/>
          </a:p>
          <a:p>
            <a:r>
              <a:rPr lang="en-US" sz="2400" dirty="0" smtClean="0"/>
              <a:t>DW</a:t>
            </a:r>
            <a:r>
              <a:rPr lang="ko-KR" altLang="en-US" sz="2400" dirty="0" smtClean="0"/>
              <a:t>화 되고 있음</a:t>
            </a:r>
            <a:r>
              <a:rPr lang="en-US" sz="2400" dirty="0" smtClean="0"/>
              <a:t> </a:t>
            </a:r>
          </a:p>
          <a:p>
            <a:pPr lvl="1"/>
            <a:r>
              <a:rPr lang="en-US" sz="1800" dirty="0" smtClean="0"/>
              <a:t>Web data, e-commerce</a:t>
            </a:r>
          </a:p>
          <a:p>
            <a:pPr lvl="1"/>
            <a:r>
              <a:rPr lang="en-US" sz="1800" dirty="0" smtClean="0"/>
              <a:t>purchases at department/</a:t>
            </a:r>
            <a:br>
              <a:rPr lang="en-US" sz="1800" dirty="0" smtClean="0"/>
            </a:br>
            <a:r>
              <a:rPr lang="en-US" sz="1800" dirty="0" smtClean="0"/>
              <a:t>grocery stores</a:t>
            </a:r>
          </a:p>
          <a:p>
            <a:pPr lvl="1"/>
            <a:r>
              <a:rPr lang="en-US" sz="1800" dirty="0" smtClean="0"/>
              <a:t>Bank/Credit Card </a:t>
            </a:r>
            <a:br>
              <a:rPr lang="en-US" sz="1800" dirty="0" smtClean="0"/>
            </a:br>
            <a:r>
              <a:rPr lang="en-US" sz="1800" dirty="0" smtClean="0"/>
              <a:t>transactions</a:t>
            </a:r>
          </a:p>
          <a:p>
            <a:pPr lvl="1"/>
            <a:r>
              <a:rPr lang="en-US" sz="1800" dirty="0" smtClean="0"/>
              <a:t>Social Network</a:t>
            </a:r>
          </a:p>
          <a:p>
            <a:pPr lvl="1"/>
            <a:r>
              <a:rPr lang="en-US" sz="1800" dirty="0" smtClean="0"/>
              <a:t>Natural Science environments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>
          <a:xfrm>
            <a:off x="335360" y="188640"/>
            <a:ext cx="11684000" cy="609600"/>
          </a:xfrm>
        </p:spPr>
        <p:txBody>
          <a:bodyPr lIns="0" rIns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800" dirty="0" smtClean="0"/>
              <a:t>Big Data </a:t>
            </a:r>
            <a:r>
              <a:rPr lang="en-US" sz="4800" dirty="0" err="1" smtClean="0"/>
              <a:t>EveryWhere</a:t>
            </a:r>
            <a:r>
              <a:rPr lang="en-US" sz="4800" dirty="0" smtClean="0"/>
              <a:t>! </a:t>
            </a:r>
            <a:endParaRPr lang="en-US" sz="4800" dirty="0"/>
          </a:p>
        </p:txBody>
      </p:sp>
      <p:graphicFrame>
        <p:nvGraphicFramePr>
          <p:cNvPr id="1638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873828"/>
              </p:ext>
            </p:extLst>
          </p:nvPr>
        </p:nvGraphicFramePr>
        <p:xfrm>
          <a:off x="7938790" y="3356992"/>
          <a:ext cx="2861733" cy="234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4" name="VISIO" r:id="rId4" imgW="2142744" imgH="2343912" progId="">
                  <p:embed/>
                </p:oleObj>
              </mc:Choice>
              <mc:Fallback>
                <p:oleObj name="VISIO" r:id="rId4" imgW="2142744" imgH="234391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8790" y="3356992"/>
                        <a:ext cx="2861733" cy="234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89" name="Picture 5" descr="story-3dimensional-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662" y="2204865"/>
            <a:ext cx="2620433" cy="141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3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18427"/>
              </p:ext>
            </p:extLst>
          </p:nvPr>
        </p:nvGraphicFramePr>
        <p:xfrm>
          <a:off x="6210597" y="3284985"/>
          <a:ext cx="914400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5" name="VISIO" r:id="rId7" imgW="617220" imgH="615696" progId="">
                  <p:embed/>
                </p:oleObj>
              </mc:Choice>
              <mc:Fallback>
                <p:oleObj name="VISIO" r:id="rId7" imgW="617220" imgH="61569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597" y="3284985"/>
                        <a:ext cx="914400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048799"/>
              </p:ext>
            </p:extLst>
          </p:nvPr>
        </p:nvGraphicFramePr>
        <p:xfrm>
          <a:off x="7317019" y="3027363"/>
          <a:ext cx="914400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" name="VISIO" r:id="rId9" imgW="806196" imgH="662940" progId="">
                  <p:embed/>
                </p:oleObj>
              </mc:Choice>
              <mc:Fallback>
                <p:oleObj name="VISIO" r:id="rId9" imgW="806196" imgH="6629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7019" y="3027363"/>
                        <a:ext cx="914400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5086973"/>
              </p:ext>
            </p:extLst>
          </p:nvPr>
        </p:nvGraphicFramePr>
        <p:xfrm>
          <a:off x="6672064" y="3789041"/>
          <a:ext cx="1981200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" name="VISIO" r:id="rId11" imgW="1661160" imgH="1748028" progId="">
                  <p:embed/>
                </p:oleObj>
              </mc:Choice>
              <mc:Fallback>
                <p:oleObj name="VISIO" r:id="rId11" imgW="1661160" imgH="174802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2064" y="3789041"/>
                        <a:ext cx="1981200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2" descr="lhc26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400257" y="1700808"/>
            <a:ext cx="2647113" cy="1271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1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1"/>
            <a:ext cx="109728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Relational Data (Tables/Transaction/Legacy Data)</a:t>
            </a:r>
          </a:p>
          <a:p>
            <a:endParaRPr lang="en-US" sz="2000" dirty="0" smtClean="0"/>
          </a:p>
          <a:p>
            <a:r>
              <a:rPr lang="en-US" sz="2000" dirty="0" smtClean="0"/>
              <a:t>Text Data (Web)</a:t>
            </a:r>
          </a:p>
          <a:p>
            <a:endParaRPr lang="en-US" sz="2000" dirty="0" smtClean="0"/>
          </a:p>
          <a:p>
            <a:r>
              <a:rPr lang="en-US" sz="2000" dirty="0" smtClean="0"/>
              <a:t>Semi-structured Data (XML, HTML) </a:t>
            </a:r>
          </a:p>
          <a:p>
            <a:endParaRPr lang="en-US" sz="2000" dirty="0" smtClean="0"/>
          </a:p>
          <a:p>
            <a:r>
              <a:rPr lang="en-US" sz="2000" dirty="0" smtClean="0"/>
              <a:t>Graph Data</a:t>
            </a:r>
          </a:p>
          <a:p>
            <a:pPr lvl="1"/>
            <a:r>
              <a:rPr lang="en-US" sz="1800" dirty="0" smtClean="0"/>
              <a:t>Social Network, Semantic Web (RDF), … 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r>
              <a:rPr lang="en-US" sz="2000" dirty="0" smtClean="0"/>
              <a:t>Streaming Data </a:t>
            </a:r>
          </a:p>
          <a:p>
            <a:pPr lvl="1"/>
            <a:r>
              <a:rPr lang="en-US" sz="1800" dirty="0" smtClean="0"/>
              <a:t>You can only scan the data once</a:t>
            </a:r>
          </a:p>
          <a:p>
            <a:pPr lvl="1"/>
            <a:r>
              <a:rPr lang="en-US" sz="1800" dirty="0" smtClean="0"/>
              <a:t>Sensor data</a:t>
            </a:r>
          </a:p>
          <a:p>
            <a:endParaRPr lang="en-US" sz="20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Data </a:t>
            </a:r>
            <a:r>
              <a:rPr lang="ko-KR" altLang="en-US" sz="5400" dirty="0" smtClean="0"/>
              <a:t>유형</a:t>
            </a:r>
            <a:endParaRPr lang="en-US" sz="5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2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분석을 왜 하는가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315" y="1199409"/>
            <a:ext cx="7509471" cy="494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0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데이터 패러다임 </a:t>
            </a:r>
            <a:r>
              <a:rPr lang="ko-KR" altLang="en-US" b="1" dirty="0"/>
              <a:t>변화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 시장 성장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데이터의 상품화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</a:t>
            </a:r>
            <a:r>
              <a:rPr lang="en-US" altLang="ko-KR" dirty="0" smtClean="0"/>
              <a:t>(data) -&gt; </a:t>
            </a:r>
            <a:r>
              <a:rPr lang="ko-KR" altLang="en-US" dirty="0" smtClean="0"/>
              <a:t>정보</a:t>
            </a:r>
            <a:r>
              <a:rPr lang="en-US" altLang="ko-KR" dirty="0" smtClean="0"/>
              <a:t> (information) -&gt; </a:t>
            </a:r>
            <a:r>
              <a:rPr lang="ko-KR" altLang="en-US" dirty="0" smtClean="0"/>
              <a:t>지식</a:t>
            </a:r>
            <a:r>
              <a:rPr lang="en-US" altLang="ko-KR" dirty="0" smtClean="0"/>
              <a:t> (knowledge)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617" y="3245826"/>
            <a:ext cx="3177313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100" y="2492896"/>
            <a:ext cx="5776397" cy="296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66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빅데이터 관련 주요 용어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빅데이터 </a:t>
            </a:r>
            <a:r>
              <a:rPr lang="en-US" altLang="ko-KR" dirty="0" smtClean="0"/>
              <a:t>Big Data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빅데이터 분석 </a:t>
            </a:r>
            <a:r>
              <a:rPr lang="en-US" altLang="ko-KR" dirty="0" smtClean="0"/>
              <a:t>Big Data Analysis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데이터마이닝 </a:t>
            </a:r>
            <a:r>
              <a:rPr lang="en-US" altLang="ko-KR" dirty="0" smtClean="0"/>
              <a:t>Data Mining</a:t>
            </a:r>
          </a:p>
          <a:p>
            <a:endParaRPr lang="en-US" altLang="ko-KR" dirty="0"/>
          </a:p>
          <a:p>
            <a:r>
              <a:rPr lang="ko-KR" altLang="en-US" dirty="0" smtClean="0"/>
              <a:t>기계학습 </a:t>
            </a:r>
            <a:r>
              <a:rPr lang="en-US" altLang="ko-KR" dirty="0" smtClean="0"/>
              <a:t>Machine Learning</a:t>
            </a:r>
          </a:p>
          <a:p>
            <a:endParaRPr lang="en-US" altLang="ko-KR" dirty="0"/>
          </a:p>
          <a:p>
            <a:r>
              <a:rPr lang="ko-KR" altLang="en-US" dirty="0" err="1" smtClean="0"/>
              <a:t>데이터사이언스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데이터과학</a:t>
            </a:r>
            <a:r>
              <a:rPr lang="en-US" altLang="ko-KR" dirty="0" smtClean="0"/>
              <a:t>)  Data Science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801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venturesquare.net/wp-content/uploads/2014/09/data-min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3284985"/>
            <a:ext cx="47625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2209800" y="1752600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l"/>
            </a:pPr>
            <a:r>
              <a:rPr lang="en-US" altLang="ko-KR" sz="2000" b="1" dirty="0">
                <a:solidFill>
                  <a:srgbClr val="FF0000"/>
                </a:solidFill>
                <a:latin typeface="Georgia" panose="02040502050405020303" pitchFamily="18" charset="0"/>
                <a:ea typeface="맑은 고딕" panose="020B0503020000020004" pitchFamily="50" charset="-127"/>
              </a:rPr>
              <a:t>Knowledge Discovery in large Databases 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ko-KR" altLang="en-US" sz="1600" dirty="0">
                <a:latin typeface="Georgia" panose="02040502050405020303" pitchFamily="18" charset="0"/>
                <a:ea typeface="맑은 고딕" panose="020B0503020000020004" pitchFamily="50" charset="-127"/>
              </a:rPr>
              <a:t>대량의 데이터로부터 </a:t>
            </a:r>
            <a:r>
              <a:rPr lang="en-US" altLang="ko-KR" sz="1600" dirty="0">
                <a:latin typeface="Georgia" panose="02040502050405020303" pitchFamily="18" charset="0"/>
                <a:ea typeface="맑은 고딕" panose="020B0503020000020004" pitchFamily="50" charset="-127"/>
              </a:rPr>
              <a:t>(from large data base)</a:t>
            </a:r>
            <a:endParaRPr lang="ko-KR" altLang="en-US" sz="1600" dirty="0">
              <a:latin typeface="Georgia" panose="02040502050405020303" pitchFamily="18" charset="0"/>
              <a:ea typeface="맑은 고딕" panose="020B0503020000020004" pitchFamily="50" charset="-127"/>
            </a:endParaRP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ko-KR" altLang="en-US" sz="1600" dirty="0">
                <a:latin typeface="Georgia" panose="02040502050405020303" pitchFamily="18" charset="0"/>
                <a:ea typeface="맑은 고딕" panose="020B0503020000020004" pitchFamily="50" charset="-127"/>
              </a:rPr>
              <a:t>이전에 알려지지는 않은 </a:t>
            </a:r>
            <a:r>
              <a:rPr lang="en-US" altLang="ko-KR" sz="1600" dirty="0">
                <a:latin typeface="Georgia" panose="02040502050405020303" pitchFamily="18" charset="0"/>
                <a:ea typeface="맑은 고딕" panose="020B0503020000020004" pitchFamily="50" charset="-127"/>
              </a:rPr>
              <a:t>(previously unknown)</a:t>
            </a:r>
            <a:endParaRPr lang="ko-KR" altLang="en-US" sz="1600" dirty="0">
              <a:latin typeface="Georgia" panose="02040502050405020303" pitchFamily="18" charset="0"/>
              <a:ea typeface="맑은 고딕" panose="020B0503020000020004" pitchFamily="50" charset="-127"/>
            </a:endParaRP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ko-KR" altLang="en-US" sz="1600" dirty="0">
                <a:latin typeface="Georgia" panose="02040502050405020303" pitchFamily="18" charset="0"/>
                <a:ea typeface="맑은 고딕" panose="020B0503020000020004" pitchFamily="50" charset="-127"/>
              </a:rPr>
              <a:t>묵시적이고 </a:t>
            </a:r>
            <a:r>
              <a:rPr lang="en-US" altLang="ko-KR" sz="1600" dirty="0">
                <a:latin typeface="Georgia" panose="02040502050405020303" pitchFamily="18" charset="0"/>
                <a:ea typeface="맑은 고딕" panose="020B0503020000020004" pitchFamily="50" charset="-127"/>
              </a:rPr>
              <a:t>(implicit)</a:t>
            </a:r>
            <a:endParaRPr lang="ko-KR" altLang="en-US" sz="1600" dirty="0">
              <a:latin typeface="Georgia" panose="02040502050405020303" pitchFamily="18" charset="0"/>
              <a:ea typeface="맑은 고딕" panose="020B0503020000020004" pitchFamily="50" charset="-127"/>
            </a:endParaRP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ko-KR" altLang="en-US" sz="1600" dirty="0">
                <a:latin typeface="Georgia" panose="02040502050405020303" pitchFamily="18" charset="0"/>
                <a:ea typeface="맑은 고딕" panose="020B0503020000020004" pitchFamily="50" charset="-127"/>
              </a:rPr>
              <a:t>잠재적으로 유용한 </a:t>
            </a:r>
            <a:r>
              <a:rPr lang="en-US" altLang="ko-KR" sz="1600" dirty="0">
                <a:latin typeface="Georgia" panose="02040502050405020303" pitchFamily="18" charset="0"/>
                <a:ea typeface="맑은 고딕" panose="020B0503020000020004" pitchFamily="50" charset="-127"/>
              </a:rPr>
              <a:t>(potentially useful)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ko-KR" altLang="en-US" sz="1600" dirty="0">
                <a:latin typeface="Georgia" panose="02040502050405020303" pitchFamily="18" charset="0"/>
                <a:ea typeface="맑은 고딕" panose="020B0503020000020004" pitchFamily="50" charset="-127"/>
              </a:rPr>
              <a:t>정보 또는</a:t>
            </a:r>
            <a:r>
              <a:rPr lang="en-US" altLang="ko-KR" sz="1600" dirty="0">
                <a:latin typeface="Georgia" panose="02040502050405020303" pitchFamily="18" charset="0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Georgia" panose="02040502050405020303" pitchFamily="18" charset="0"/>
                <a:ea typeface="맑은 고딕" panose="020B0503020000020004" pitchFamily="50" charset="-127"/>
              </a:rPr>
              <a:t>패턴을 탐사하는 작업</a:t>
            </a:r>
            <a:endParaRPr lang="en-US" altLang="ko-KR" sz="1600" dirty="0">
              <a:latin typeface="Georgia" panose="02040502050405020303" pitchFamily="18" charset="0"/>
              <a:ea typeface="맑은 고딕" panose="020B0503020000020004" pitchFamily="50" charset="-127"/>
            </a:endParaRPr>
          </a:p>
        </p:txBody>
      </p:sp>
      <p:sp>
        <p:nvSpPr>
          <p:cNvPr id="227335" name="Rectangle 7"/>
          <p:cNvSpPr>
            <a:spLocks noChangeArrowheads="1"/>
          </p:cNvSpPr>
          <p:nvPr/>
        </p:nvSpPr>
        <p:spPr bwMode="auto">
          <a:xfrm>
            <a:off x="819912" y="304800"/>
            <a:ext cx="893368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latinLnBrk="0">
              <a:defRPr/>
            </a:pPr>
            <a:r>
              <a:rPr lang="ko-KR" altLang="en-US" sz="5000" b="1" dirty="0" smtClean="0">
                <a:solidFill>
                  <a:schemeClr val="tx2"/>
                </a:solidFill>
                <a:latin typeface="Georgia" panose="02040502050405020303" pitchFamily="18" charset="0"/>
                <a:ea typeface="맑은 고딕" panose="020B0503020000020004" pitchFamily="50" charset="-127"/>
                <a:cs typeface="+mj-cs"/>
              </a:rPr>
              <a:t>데이터 마이닝 </a:t>
            </a:r>
            <a:r>
              <a:rPr lang="en-US" altLang="ko-KR" sz="5000" b="1" dirty="0" smtClean="0">
                <a:solidFill>
                  <a:schemeClr val="tx2"/>
                </a:solidFill>
                <a:latin typeface="Georgia" panose="02040502050405020303" pitchFamily="18" charset="0"/>
                <a:ea typeface="맑은 고딕" panose="020B0503020000020004" pitchFamily="50" charset="-127"/>
                <a:cs typeface="+mj-cs"/>
              </a:rPr>
              <a:t>Data Mining</a:t>
            </a:r>
            <a:endParaRPr lang="en-US" altLang="ko-KR" sz="5000" b="1" dirty="0">
              <a:solidFill>
                <a:schemeClr val="tx2"/>
              </a:solidFill>
              <a:latin typeface="Georgia" panose="02040502050405020303" pitchFamily="18" charset="0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532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Mining </a:t>
            </a:r>
            <a:r>
              <a:rPr lang="ko-KR" altLang="en-US" dirty="0" smtClean="0"/>
              <a:t>학문의 </a:t>
            </a:r>
            <a:r>
              <a:rPr lang="ko-KR" altLang="en-US" dirty="0" err="1" smtClean="0"/>
              <a:t>융합성</a:t>
            </a:r>
            <a:endParaRPr lang="ko-KR" altLang="en-US" dirty="0"/>
          </a:p>
        </p:txBody>
      </p:sp>
      <p:graphicFrame>
        <p:nvGraphicFramePr>
          <p:cNvPr id="8" name="다이어그램 7"/>
          <p:cNvGraphicFramePr/>
          <p:nvPr>
            <p:extLst/>
          </p:nvPr>
        </p:nvGraphicFramePr>
        <p:xfrm>
          <a:off x="2351584" y="1484784"/>
          <a:ext cx="7344816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618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빅데이터 </a:t>
            </a:r>
            <a:r>
              <a:rPr lang="ko-KR" altLang="en-US" b="1" dirty="0" smtClean="0"/>
              <a:t>분석 </a:t>
            </a:r>
            <a:r>
              <a:rPr lang="en-US" altLang="ko-KR" b="1" dirty="0" smtClean="0"/>
              <a:t>= </a:t>
            </a:r>
            <a:r>
              <a:rPr lang="ko-KR" altLang="en-US" b="1" dirty="0" err="1" smtClean="0"/>
              <a:t>데이터사이언스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Data Science = Big Data Analysis</a:t>
            </a:r>
          </a:p>
          <a:p>
            <a:pPr lvl="1"/>
            <a:r>
              <a:rPr lang="en-US" altLang="ko-KR" dirty="0" smtClean="0"/>
              <a:t>Data Mining : </a:t>
            </a:r>
            <a:r>
              <a:rPr lang="ko-KR" altLang="en-US" dirty="0" smtClean="0"/>
              <a:t>주로 정형 데이터에 대한 분석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609600" y="2696216"/>
            <a:ext cx="5670500" cy="2261096"/>
            <a:chOff x="2495600" y="2564904"/>
            <a:chExt cx="7128792" cy="3528392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2495600" y="2564904"/>
              <a:ext cx="7128792" cy="3528392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179676" y="2852937"/>
              <a:ext cx="1944216" cy="89426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...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순서도: 자기 디스크 5"/>
            <p:cNvSpPr/>
            <p:nvPr/>
          </p:nvSpPr>
          <p:spPr>
            <a:xfrm>
              <a:off x="3179676" y="5013176"/>
              <a:ext cx="1296144" cy="936104"/>
            </a:xfrm>
            <a:prstGeom prst="flowChartMagneticDisk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Engineering</a:t>
              </a:r>
              <a:endPara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7536160" y="2924944"/>
              <a:ext cx="1584176" cy="86409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가치 창출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7320136" y="3573016"/>
              <a:ext cx="1584176" cy="79208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</a:t>
              </a:r>
            </a:p>
          </p:txBody>
        </p:sp>
        <p:sp>
          <p:nvSpPr>
            <p:cNvPr id="7" name="오른쪽 화살표 6"/>
            <p:cNvSpPr/>
            <p:nvPr/>
          </p:nvSpPr>
          <p:spPr>
            <a:xfrm>
              <a:off x="5159896" y="3568744"/>
              <a:ext cx="1944216" cy="360040"/>
            </a:xfrm>
            <a:prstGeom prst="righ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18434" name="Picture 2" descr="http://cache2.asset-cache.net/xc/485076577.jpg?v=2&amp;c=IWSAsset&amp;k=2&amp;d=2-D7dV71KubrHiD8Q3aDLNgHhtlxSwDgVs1eFxfinX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1945" y="3284985"/>
              <a:ext cx="855551" cy="855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2971539" y="3284984"/>
              <a:ext cx="1944216" cy="100811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Text Mining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2783632" y="3717033"/>
              <a:ext cx="1944216" cy="715807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Mining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위쪽 화살표 9"/>
            <p:cNvSpPr/>
            <p:nvPr/>
          </p:nvSpPr>
          <p:spPr>
            <a:xfrm>
              <a:off x="3611724" y="4581128"/>
              <a:ext cx="432048" cy="360040"/>
            </a:xfrm>
            <a:prstGeom prst="up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7104112" y="4221088"/>
              <a:ext cx="1584176" cy="79208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해석</a:t>
              </a: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4655840" y="5157193"/>
              <a:ext cx="1944216" cy="609931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Domain</a:t>
              </a:r>
            </a:p>
            <a:p>
              <a:pPr algn="ctr"/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Understanding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>
          <a:xfrm>
            <a:off x="9840416" y="6356351"/>
            <a:ext cx="370384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gray">
          <a:xfrm>
            <a:off x="6789897" y="2926940"/>
            <a:ext cx="4864100" cy="2908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2800" b="1" kern="1200">
                <a:solidFill>
                  <a:srgbClr val="FF0000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Aggregation and Statistics </a:t>
            </a:r>
          </a:p>
          <a:p>
            <a:pPr lvl="1"/>
            <a:r>
              <a:rPr lang="en-US" sz="1600" dirty="0" smtClean="0"/>
              <a:t>Data warehouse and OLAP</a:t>
            </a:r>
          </a:p>
          <a:p>
            <a:r>
              <a:rPr lang="en-US" sz="1800" dirty="0" smtClean="0"/>
              <a:t>Indexing, Searching, and Querying</a:t>
            </a:r>
          </a:p>
          <a:p>
            <a:pPr lvl="1"/>
            <a:r>
              <a:rPr lang="en-US" sz="1600" dirty="0" smtClean="0"/>
              <a:t>Keyword based search </a:t>
            </a:r>
          </a:p>
          <a:p>
            <a:pPr lvl="1"/>
            <a:r>
              <a:rPr lang="en-US" sz="1600" dirty="0" smtClean="0"/>
              <a:t>Pattern matching (XML/RDF)</a:t>
            </a:r>
          </a:p>
          <a:p>
            <a:r>
              <a:rPr lang="en-US" sz="1800" dirty="0" smtClean="0"/>
              <a:t>Knowledge discovery</a:t>
            </a:r>
          </a:p>
          <a:p>
            <a:pPr lvl="1"/>
            <a:r>
              <a:rPr lang="en-US" sz="1600" dirty="0" smtClean="0"/>
              <a:t>Data Mining</a:t>
            </a:r>
          </a:p>
          <a:p>
            <a:pPr lvl="1"/>
            <a:r>
              <a:rPr lang="en-US" sz="1600" dirty="0" smtClean="0"/>
              <a:t>Machine Learning</a:t>
            </a:r>
          </a:p>
          <a:p>
            <a:r>
              <a:rPr lang="en-US" sz="1800" dirty="0" smtClean="0"/>
              <a:t>Distributed computing</a:t>
            </a:r>
          </a:p>
          <a:p>
            <a:pPr lvl="1"/>
            <a:r>
              <a:rPr lang="en-US" sz="1800" dirty="0" smtClean="0"/>
              <a:t>Ex) Hadoop</a:t>
            </a:r>
          </a:p>
          <a:p>
            <a:pPr lvl="1"/>
            <a:endParaRPr lang="en-US" sz="16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5161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Aggregation and Statistics </a:t>
            </a:r>
          </a:p>
          <a:p>
            <a:pPr lvl="1"/>
            <a:r>
              <a:rPr lang="en-US" sz="2000" b="0" dirty="0" smtClean="0"/>
              <a:t>Data warehouse and OLAP</a:t>
            </a:r>
          </a:p>
          <a:p>
            <a:r>
              <a:rPr lang="en-US" sz="2400" dirty="0" smtClean="0"/>
              <a:t>Indexing, Searching, and Querying</a:t>
            </a:r>
          </a:p>
          <a:p>
            <a:pPr lvl="1"/>
            <a:r>
              <a:rPr lang="en-US" sz="2000" b="0" dirty="0" smtClean="0"/>
              <a:t>Keyword based search </a:t>
            </a:r>
          </a:p>
          <a:p>
            <a:pPr lvl="1"/>
            <a:r>
              <a:rPr lang="en-US" sz="2000" b="0" dirty="0" smtClean="0"/>
              <a:t>Pattern matching (XML/RDF)</a:t>
            </a:r>
          </a:p>
          <a:p>
            <a:r>
              <a:rPr lang="en-US" sz="2400" dirty="0" smtClean="0"/>
              <a:t>Knowledge discovery</a:t>
            </a:r>
          </a:p>
          <a:p>
            <a:pPr lvl="1"/>
            <a:r>
              <a:rPr lang="en-US" sz="2000" b="0" dirty="0" smtClean="0"/>
              <a:t>Data Mining</a:t>
            </a:r>
          </a:p>
          <a:p>
            <a:pPr lvl="1"/>
            <a:r>
              <a:rPr lang="en-US" sz="2000" b="0" dirty="0" smtClean="0"/>
              <a:t>Machine Learning</a:t>
            </a:r>
          </a:p>
          <a:p>
            <a:r>
              <a:rPr lang="en-US" sz="2400" dirty="0" smtClean="0"/>
              <a:t>Distributed computing</a:t>
            </a:r>
          </a:p>
          <a:p>
            <a:pPr lvl="1"/>
            <a:r>
              <a:rPr lang="en-US" b="0" dirty="0" smtClean="0"/>
              <a:t>Ex) </a:t>
            </a:r>
            <a:r>
              <a:rPr lang="en-US" b="0" dirty="0" err="1" smtClean="0"/>
              <a:t>Hadoop</a:t>
            </a:r>
            <a:endParaRPr lang="en-US" b="0" dirty="0" smtClean="0"/>
          </a:p>
          <a:p>
            <a:pPr lvl="1"/>
            <a:endParaRPr lang="en-US" sz="2000" dirty="0" smtClean="0"/>
          </a:p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Big Data Analysis </a:t>
            </a:r>
            <a:br>
              <a:rPr lang="en-US" sz="4000" dirty="0" smtClean="0"/>
            </a:br>
            <a:r>
              <a:rPr lang="en-US" sz="4000" dirty="0" smtClean="0"/>
              <a:t>(including Data Mining)</a:t>
            </a:r>
            <a:endParaRPr lang="en-US" sz="4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6768074" y="1700808"/>
            <a:ext cx="4480946" cy="4860540"/>
            <a:chOff x="5076056" y="1700808"/>
            <a:chExt cx="3360710" cy="4860540"/>
          </a:xfrm>
        </p:grpSpPr>
        <p:sp>
          <p:nvSpPr>
            <p:cNvPr id="4" name="TextBox 3"/>
            <p:cNvSpPr txBox="1"/>
            <p:nvPr/>
          </p:nvSpPr>
          <p:spPr>
            <a:xfrm>
              <a:off x="7020272" y="2708920"/>
              <a:ext cx="141649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latin typeface="Georgia" pitchFamily="18" charset="0"/>
                </a:rPr>
                <a:t>Big Data</a:t>
              </a:r>
            </a:p>
            <a:p>
              <a:r>
                <a:rPr lang="en-US" altLang="ko-KR" sz="2800" b="1" dirty="0" smtClean="0">
                  <a:latin typeface="Georgia" pitchFamily="18" charset="0"/>
                </a:rPr>
                <a:t>Analytics</a:t>
              </a:r>
              <a:endParaRPr lang="ko-KR" altLang="en-US" sz="2800" b="1" dirty="0">
                <a:latin typeface="Georgia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948264" y="3789040"/>
              <a:ext cx="14176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Georgia" pitchFamily="18" charset="0"/>
                </a:rPr>
                <a:t>Decision making</a:t>
              </a:r>
            </a:p>
            <a:p>
              <a:r>
                <a:rPr lang="en-US" altLang="ko-KR" dirty="0" smtClean="0">
                  <a:latin typeface="Georgia" pitchFamily="18" charset="0"/>
                </a:rPr>
                <a:t>Problem solving</a:t>
              </a:r>
              <a:endParaRPr lang="ko-KR" altLang="en-US" dirty="0">
                <a:latin typeface="Georgia" pitchFamily="18" charset="0"/>
              </a:endParaRPr>
            </a:p>
          </p:txBody>
        </p:sp>
        <p:sp>
          <p:nvSpPr>
            <p:cNvPr id="7" name="오른쪽 중괄호 6"/>
            <p:cNvSpPr/>
            <p:nvPr/>
          </p:nvSpPr>
          <p:spPr>
            <a:xfrm>
              <a:off x="6372200" y="1700808"/>
              <a:ext cx="720080" cy="3960440"/>
            </a:xfrm>
            <a:prstGeom prst="rightBrace">
              <a:avLst>
                <a:gd name="adj1" fmla="val 29497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 descr="Big-Data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6056" y="4509120"/>
              <a:ext cx="2736304" cy="20522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37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수업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빅데이터  분석 전반의 이해</a:t>
            </a:r>
            <a:endParaRPr lang="en-US" altLang="ko-KR" sz="2000" b="1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sz="1800" dirty="0" smtClean="0"/>
              <a:t>빅데이터 </a:t>
            </a:r>
            <a:r>
              <a:rPr lang="ko-KR" altLang="en-US" sz="1800" dirty="0"/>
              <a:t>수집</a:t>
            </a:r>
            <a:r>
              <a:rPr lang="en-US" altLang="ko-KR" sz="1800" dirty="0"/>
              <a:t>, </a:t>
            </a:r>
            <a:r>
              <a:rPr lang="ko-KR" altLang="en-US" sz="1800" dirty="0"/>
              <a:t>저장</a:t>
            </a:r>
            <a:r>
              <a:rPr lang="en-US" altLang="ko-KR" sz="1800" dirty="0"/>
              <a:t>, </a:t>
            </a:r>
            <a:r>
              <a:rPr lang="ko-KR" altLang="en-US" sz="1800" dirty="0"/>
              <a:t>관리</a:t>
            </a:r>
            <a:r>
              <a:rPr lang="en-US" altLang="ko-KR" sz="1800" dirty="0"/>
              <a:t>, </a:t>
            </a:r>
            <a:r>
              <a:rPr lang="ko-KR" altLang="en-US" sz="1800" dirty="0"/>
              <a:t>분석 등 일련의 빅데이터 분석 프로세서의 </a:t>
            </a:r>
            <a:r>
              <a:rPr lang="ko-KR" altLang="en-US" sz="1800" dirty="0" smtClean="0"/>
              <a:t>이해</a:t>
            </a:r>
            <a:endParaRPr lang="en-US" altLang="ko-KR" sz="1800" dirty="0" smtClean="0"/>
          </a:p>
          <a:p>
            <a:pPr lvl="1"/>
            <a:endParaRPr lang="ko-KR" altLang="en-US" sz="1800" dirty="0"/>
          </a:p>
          <a:p>
            <a:r>
              <a:rPr lang="ko-KR" altLang="en-US" sz="2000" b="1" dirty="0" smtClean="0">
                <a:solidFill>
                  <a:srgbClr val="FF0000"/>
                </a:solidFill>
              </a:rPr>
              <a:t>빅데이터 </a:t>
            </a:r>
            <a:r>
              <a:rPr lang="ko-KR" altLang="en-US" sz="2000" b="1" dirty="0">
                <a:solidFill>
                  <a:srgbClr val="FF0000"/>
                </a:solidFill>
              </a:rPr>
              <a:t>분석을 위한 데이터 통찰 능력의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함양</a:t>
            </a:r>
            <a:endParaRPr lang="en-US" altLang="ko-KR" sz="2000" b="1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sz="1800" dirty="0" smtClean="0"/>
              <a:t>외부 소스 데이터와의 연동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분석을 위한 데이터 가공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변형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조작 능력</a:t>
            </a:r>
            <a:endParaRPr lang="en-US" altLang="ko-KR" sz="1800" dirty="0" smtClean="0"/>
          </a:p>
          <a:p>
            <a:pPr lvl="1"/>
            <a:endParaRPr lang="ko-KR" altLang="en-US" sz="1800" dirty="0"/>
          </a:p>
          <a:p>
            <a:r>
              <a:rPr lang="ko-KR" altLang="en-US" sz="2000" b="1" dirty="0" smtClean="0">
                <a:solidFill>
                  <a:srgbClr val="FF0000"/>
                </a:solidFill>
              </a:rPr>
              <a:t>빅데이터 </a:t>
            </a:r>
            <a:r>
              <a:rPr lang="ko-KR" altLang="en-US" sz="2000" b="1" dirty="0">
                <a:solidFill>
                  <a:srgbClr val="FF0000"/>
                </a:solidFill>
              </a:rPr>
              <a:t>분석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도구를 </a:t>
            </a:r>
            <a:r>
              <a:rPr lang="ko-KR" altLang="en-US" sz="2000" b="1" dirty="0">
                <a:solidFill>
                  <a:srgbClr val="FF0000"/>
                </a:solidFill>
              </a:rPr>
              <a:t>활용한 빅데이터 프로그래밍 능력의 함양</a:t>
            </a:r>
            <a:endParaRPr lang="en-US" altLang="ko-KR" sz="2000" b="1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sz="1800" dirty="0" smtClean="0"/>
              <a:t>통계 </a:t>
            </a:r>
            <a:r>
              <a:rPr lang="ko-KR" altLang="en-US" sz="1800" dirty="0"/>
              <a:t>및 기계 학습을 위한 </a:t>
            </a:r>
            <a:r>
              <a:rPr lang="ko-KR" altLang="en-US" sz="1800" dirty="0" smtClean="0"/>
              <a:t>분석도구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또는 프로그래밍 언어</a:t>
            </a:r>
            <a:r>
              <a:rPr lang="en-US" altLang="ko-KR" sz="1800" dirty="0" smtClean="0"/>
              <a:t>)  R</a:t>
            </a:r>
            <a:r>
              <a:rPr lang="ko-KR" altLang="en-US" sz="1800" dirty="0" smtClean="0"/>
              <a:t>의 학습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통계 </a:t>
            </a:r>
            <a:r>
              <a:rPr lang="ko-KR" altLang="en-US" sz="1800" dirty="0"/>
              <a:t>및 기계 </a:t>
            </a:r>
            <a:r>
              <a:rPr lang="ko-KR" altLang="en-US" sz="1800" dirty="0" smtClean="0"/>
              <a:t>학습 이론의 학습 및 이와 관련한 분석 실습</a:t>
            </a:r>
            <a:endParaRPr lang="en-US" altLang="ko-KR" sz="1800" dirty="0" smtClean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62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 smtClean="0"/>
              <a:t>Data Scientist</a:t>
            </a:r>
            <a:endParaRPr lang="ko-KR" altLang="en-US" sz="5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484785"/>
            <a:ext cx="9793088" cy="479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9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빅데이터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)</a:t>
            </a:r>
            <a:r>
              <a:rPr lang="ko-KR" altLang="en-US" dirty="0" smtClean="0"/>
              <a:t> 활용 </a:t>
            </a:r>
            <a:r>
              <a:rPr lang="ko-KR" altLang="en-US" dirty="0"/>
              <a:t>분야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67" y="1484784"/>
            <a:ext cx="8160907" cy="471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23876" y="6341896"/>
            <a:ext cx="39084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ko-KR" altLang="en-US" sz="1100" dirty="0"/>
              <a:t>이경일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빅데이터</a:t>
            </a:r>
            <a:r>
              <a:rPr lang="ko-KR" altLang="en-US" sz="1100" dirty="0"/>
              <a:t> 공공부문 적용전략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솔트룩스</a:t>
            </a:r>
            <a:r>
              <a:rPr lang="en-US" altLang="ko-KR" sz="1100" dirty="0"/>
              <a:t>, 2012.6.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9801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빅데이터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활용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840416" y="6356351"/>
            <a:ext cx="370384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0" y="1391287"/>
            <a:ext cx="3022495" cy="2327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0245" y="3857253"/>
            <a:ext cx="30123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+mj-ea"/>
                <a:ea typeface="+mj-ea"/>
              </a:rPr>
              <a:t>출처 </a:t>
            </a:r>
            <a:r>
              <a:rPr lang="en-US" altLang="ko-KR" sz="800" dirty="0">
                <a:latin typeface="+mj-ea"/>
                <a:ea typeface="+mj-ea"/>
              </a:rPr>
              <a:t>: </a:t>
            </a:r>
            <a:r>
              <a:rPr lang="ko-KR" altLang="en-US" sz="800" dirty="0">
                <a:latin typeface="+mj-ea"/>
                <a:ea typeface="+mj-ea"/>
              </a:rPr>
              <a:t>이경일</a:t>
            </a:r>
            <a:r>
              <a:rPr lang="en-US" altLang="ko-KR" sz="800" dirty="0">
                <a:latin typeface="+mj-ea"/>
                <a:ea typeface="+mj-ea"/>
              </a:rPr>
              <a:t>, </a:t>
            </a:r>
            <a:r>
              <a:rPr lang="ko-KR" altLang="en-US" sz="800" dirty="0" err="1">
                <a:latin typeface="+mj-ea"/>
                <a:ea typeface="+mj-ea"/>
              </a:rPr>
              <a:t>빅데이터</a:t>
            </a:r>
            <a:r>
              <a:rPr lang="ko-KR" altLang="en-US" sz="800" dirty="0">
                <a:latin typeface="+mj-ea"/>
                <a:ea typeface="+mj-ea"/>
              </a:rPr>
              <a:t> 공공부문 적용전략</a:t>
            </a:r>
            <a:r>
              <a:rPr lang="en-US" altLang="ko-KR" sz="800" dirty="0">
                <a:latin typeface="+mj-ea"/>
                <a:ea typeface="+mj-ea"/>
              </a:rPr>
              <a:t>, </a:t>
            </a:r>
            <a:r>
              <a:rPr lang="ko-KR" altLang="en-US" sz="800" dirty="0" err="1">
                <a:latin typeface="+mj-ea"/>
                <a:ea typeface="+mj-ea"/>
              </a:rPr>
              <a:t>솔트룩스</a:t>
            </a:r>
            <a:r>
              <a:rPr lang="en-US" altLang="ko-KR" sz="800" dirty="0">
                <a:latin typeface="+mj-ea"/>
                <a:ea typeface="+mj-ea"/>
              </a:rPr>
              <a:t>, 2012.6.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8544272" y="6356351"/>
            <a:ext cx="1666528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100" kern="120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빅데이터 분석개요</a:t>
            </a:r>
            <a:r>
              <a:rPr lang="en-US" altLang="ko-KR" dirty="0"/>
              <a:t>-</a:t>
            </a:r>
            <a:fld id="{4BEDD84E-25D4-4983-8AA1-2863C96F08D9}" type="slidenum">
              <a:rPr lang="ko-KR" altLang="en-US"/>
              <a:pPr/>
              <a:t>32</a:t>
            </a:fld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10" y="1586948"/>
            <a:ext cx="2840776" cy="1454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10867" y="3068596"/>
            <a:ext cx="2754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SNS</a:t>
            </a:r>
            <a:r>
              <a:rPr lang="ko-KR" altLang="en-US" sz="1400" b="1" dirty="0" smtClean="0">
                <a:latin typeface="+mj-ea"/>
                <a:ea typeface="+mj-ea"/>
              </a:rPr>
              <a:t>사진 기반 날씨 정보 서비스</a:t>
            </a:r>
            <a:endParaRPr lang="ko-KR" altLang="en-US" sz="1400" b="1" dirty="0">
              <a:latin typeface="+mj-ea"/>
              <a:ea typeface="+mj-ea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556" y="1391287"/>
            <a:ext cx="3183720" cy="1649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769449" y="302592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+mj-ea"/>
                <a:ea typeface="+mj-ea"/>
              </a:rPr>
              <a:t>화장품 종합 성분 정보 서비스</a:t>
            </a:r>
            <a:endParaRPr lang="ko-KR" altLang="en-US" sz="1400" b="1" dirty="0">
              <a:latin typeface="+mj-ea"/>
              <a:ea typeface="+mj-ea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995" y="3659451"/>
            <a:ext cx="2778391" cy="1469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718860" y="5258074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+mj-ea"/>
                <a:ea typeface="+mj-ea"/>
              </a:rPr>
              <a:t>환자 맞춤형 병원 정보 서비스</a:t>
            </a:r>
            <a:endParaRPr lang="ko-KR" altLang="en-US" sz="1400" b="1" dirty="0">
              <a:latin typeface="+mj-ea"/>
              <a:ea typeface="+mj-ea"/>
            </a:endParaRPr>
          </a:p>
        </p:txBody>
      </p:sp>
      <p:pic>
        <p:nvPicPr>
          <p:cNvPr id="14" name="Picture 2" descr="http://www.fs.fed.us/land/wfas/fd_cls_f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556" y="3571643"/>
            <a:ext cx="3183720" cy="1690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275173" y="534606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+mj-ea"/>
                <a:ea typeface="+mj-ea"/>
              </a:rPr>
              <a:t>산불 예측 시스템</a:t>
            </a:r>
            <a:endParaRPr lang="ko-KR" altLang="en-US" sz="1400" b="1" dirty="0">
              <a:latin typeface="+mj-ea"/>
              <a:ea typeface="+mj-ea"/>
            </a:endParaRPr>
          </a:p>
        </p:txBody>
      </p:sp>
      <p:pic>
        <p:nvPicPr>
          <p:cNvPr id="1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69" y="4207532"/>
            <a:ext cx="3526145" cy="1561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563914" y="5904264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+mj-ea"/>
                <a:ea typeface="+mj-ea"/>
              </a:rPr>
              <a:t>도서 추천 시스템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635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적용사례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미국의 치안 및 범죄예방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657" y="2204864"/>
            <a:ext cx="9553684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246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적용사례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미국의 치안 및 범죄예방</a:t>
            </a:r>
          </a:p>
          <a:p>
            <a:pPr lvl="1"/>
            <a:r>
              <a:rPr lang="en-US" altLang="ko-KR" b="0" dirty="0">
                <a:hlinkClick r:id="rId2"/>
              </a:rPr>
              <a:t>https://</a:t>
            </a:r>
            <a:r>
              <a:rPr lang="en-US" altLang="ko-KR" b="0" dirty="0" smtClean="0">
                <a:hlinkClick r:id="rId2"/>
              </a:rPr>
              <a:t>www.youtube.com/watch?v=wwgapf87I0o</a:t>
            </a:r>
            <a:endParaRPr lang="en-US" altLang="ko-KR" b="0" dirty="0" smtClean="0"/>
          </a:p>
          <a:p>
            <a:pPr lvl="1"/>
            <a:r>
              <a:rPr lang="en-US" altLang="ko-KR" dirty="0">
                <a:hlinkClick r:id="rId3"/>
              </a:rPr>
              <a:t>https://www.youtube.com/watch?v=_</a:t>
            </a:r>
            <a:r>
              <a:rPr lang="en-US" altLang="ko-KR" dirty="0" smtClean="0">
                <a:hlinkClick r:id="rId3"/>
              </a:rPr>
              <a:t>doyMwsK3Ls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4826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적용사례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무엇을 예측할 것인가</a:t>
            </a:r>
            <a:r>
              <a:rPr lang="en-US" altLang="ko-KR" dirty="0" smtClean="0"/>
              <a:t>? =&gt; class </a:t>
            </a:r>
            <a:r>
              <a:rPr lang="ko-KR" altLang="en-US" dirty="0" err="1" smtClean="0"/>
              <a:t>컬럼</a:t>
            </a:r>
            <a:r>
              <a:rPr lang="en-US" altLang="ko-KR" dirty="0" smtClean="0"/>
              <a:t>, target </a:t>
            </a:r>
            <a:r>
              <a:rPr lang="ko-KR" altLang="en-US" dirty="0" err="1" smtClean="0"/>
              <a:t>컬럼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종속 변수</a:t>
            </a:r>
            <a:endParaRPr lang="en-US" altLang="ko-KR" dirty="0" smtClean="0"/>
          </a:p>
          <a:p>
            <a:r>
              <a:rPr lang="ko-KR" altLang="en-US" dirty="0" smtClean="0"/>
              <a:t>무엇을 가지고 예측할 것인가</a:t>
            </a:r>
            <a:r>
              <a:rPr lang="en-US" altLang="ko-KR" dirty="0" smtClean="0"/>
              <a:t>? =&gt; feature </a:t>
            </a:r>
            <a:r>
              <a:rPr lang="ko-KR" altLang="en-US" dirty="0" err="1" smtClean="0"/>
              <a:t>컬럼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독립 변수</a:t>
            </a:r>
            <a:r>
              <a:rPr lang="en-US" altLang="ko-KR" dirty="0" smtClean="0"/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0" y="3177153"/>
            <a:ext cx="2215288" cy="2215288"/>
          </a:xfrm>
          <a:prstGeom prst="rect">
            <a:avLst/>
          </a:prstGeom>
        </p:spPr>
      </p:pic>
      <p:pic>
        <p:nvPicPr>
          <p:cNvPr id="11" name="Picture 22" descr="http://cfile213.uf.daum.net/attach/153BAA1D4BB9D02E1A750D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4151823" y="3999845"/>
            <a:ext cx="1375351" cy="56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881074" y="3772143"/>
            <a:ext cx="13885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현재 데이터</a:t>
            </a:r>
            <a:endParaRPr lang="en-US" altLang="ko-KR" dirty="0" smtClean="0"/>
          </a:p>
          <a:p>
            <a:r>
              <a:rPr lang="ko-KR" altLang="en-US" dirty="0" smtClean="0"/>
              <a:t>현재 상황</a:t>
            </a:r>
            <a:endParaRPr lang="en-US" altLang="ko-KR" dirty="0" smtClean="0"/>
          </a:p>
          <a:p>
            <a:r>
              <a:rPr lang="ko-KR" altLang="en-US" dirty="0" smtClean="0"/>
              <a:t>현재 사건</a:t>
            </a:r>
            <a:endParaRPr lang="en-US" altLang="ko-KR" dirty="0" smtClean="0"/>
          </a:p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pic>
        <p:nvPicPr>
          <p:cNvPr id="13" name="Picture 22" descr="http://cfile213.uf.daum.net/attach/153BAA1D4BB9D02E1A750D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7018204" y="3999845"/>
            <a:ext cx="1375351" cy="56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161010" y="3826764"/>
            <a:ext cx="1478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Class = Y or N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Class = 0.8</a:t>
            </a:r>
          </a:p>
        </p:txBody>
      </p:sp>
    </p:spTree>
    <p:extLst>
      <p:ext uri="{BB962C8B-B14F-4D97-AF65-F5344CB8AC3E}">
        <p14:creationId xmlns:p14="http://schemas.microsoft.com/office/powerpoint/2010/main" val="2458235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적용사례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범죄 예측을 위한 학습 데이터</a:t>
            </a:r>
            <a:endParaRPr lang="ko-KR" altLang="en-US" dirty="0"/>
          </a:p>
        </p:txBody>
      </p:sp>
      <p:pic>
        <p:nvPicPr>
          <p:cNvPr id="4" name="Picture 2" descr="http://d3j5m2z8950src.cloudfront.net/sites/default/files/Boston_Housin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477" y="2413199"/>
            <a:ext cx="9123808" cy="302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1467172" y="2329844"/>
            <a:ext cx="850232" cy="3347185"/>
          </a:xfrm>
          <a:prstGeom prst="round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17404" y="5797207"/>
            <a:ext cx="8794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특정 지역 위치</a:t>
            </a:r>
            <a:r>
              <a:rPr lang="en-US" altLang="ko-KR" dirty="0" smtClean="0"/>
              <a:t>, 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주변 상황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인구학적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지역교육수준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지역소득수준</a:t>
            </a:r>
            <a:r>
              <a:rPr lang="en-US" altLang="ko-KR" dirty="0" smtClean="0"/>
              <a:t>, … 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472861" y="2312862"/>
            <a:ext cx="8638937" cy="3347185"/>
          </a:xfrm>
          <a:prstGeom prst="round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99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r>
              <a:rPr lang="ko-KR" altLang="en-US" dirty="0"/>
              <a:t> 적용사례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범죄 예측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시각화</a:t>
            </a:r>
            <a:endParaRPr lang="ko-KR" altLang="en-US" dirty="0"/>
          </a:p>
        </p:txBody>
      </p:sp>
      <p:pic>
        <p:nvPicPr>
          <p:cNvPr id="7" name="Picture 4" descr="https://cdn-images-1.medium.com/max/800/1*Lucas4Ka5-30Hd2WX8zA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0704" y="1527048"/>
            <a:ext cx="6757696" cy="459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42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r>
              <a:rPr lang="ko-KR" altLang="en-US" dirty="0" smtClean="0"/>
              <a:t> 적용사례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미국 국세청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데이터 </a:t>
            </a:r>
            <a:r>
              <a:rPr lang="ko-KR" altLang="en-US" dirty="0"/>
              <a:t>분석을 활용하여 </a:t>
            </a:r>
            <a:r>
              <a:rPr lang="ko-KR" altLang="en-US" u="sng" dirty="0"/>
              <a:t>탈세 및 사기 범죄 예방 </a:t>
            </a:r>
            <a:r>
              <a:rPr lang="ko-KR" altLang="en-US" dirty="0"/>
              <a:t>시스템 </a:t>
            </a:r>
            <a:r>
              <a:rPr lang="ko-KR" altLang="en-US" dirty="0" smtClean="0"/>
              <a:t>구축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추진내용</a:t>
            </a:r>
            <a:endParaRPr lang="en-US" altLang="ko-KR" dirty="0" smtClean="0"/>
          </a:p>
          <a:p>
            <a:pPr lvl="1"/>
            <a:r>
              <a:rPr lang="ko-KR" altLang="en-US" dirty="0"/>
              <a:t>정부기관 사기 방지 솔루션</a:t>
            </a:r>
          </a:p>
          <a:p>
            <a:pPr lvl="2"/>
            <a:r>
              <a:rPr lang="ko-KR" altLang="en-US" dirty="0" smtClean="0"/>
              <a:t>방대한 </a:t>
            </a:r>
            <a:r>
              <a:rPr lang="ko-KR" altLang="en-US" dirty="0"/>
              <a:t>자료로부터 이상 징후를 찾아내고 예측 모델링을 통해 과거의 행동 정보를 </a:t>
            </a:r>
            <a:r>
              <a:rPr lang="ko-KR" altLang="en-US" dirty="0" smtClean="0"/>
              <a:t>분석하여 </a:t>
            </a:r>
            <a:r>
              <a:rPr lang="ko-KR" altLang="en-US" dirty="0"/>
              <a:t>사기 패턴과 유사한 행동 </a:t>
            </a:r>
            <a:r>
              <a:rPr lang="ko-KR" altLang="en-US" dirty="0" smtClean="0"/>
              <a:t>검출</a:t>
            </a:r>
            <a:endParaRPr lang="en-US" altLang="ko-KR" dirty="0" smtClean="0"/>
          </a:p>
          <a:p>
            <a:pPr lvl="1"/>
            <a:r>
              <a:rPr lang="ko-KR" altLang="en-US" dirty="0" err="1"/>
              <a:t>소셜</a:t>
            </a:r>
            <a:r>
              <a:rPr lang="ko-KR" altLang="en-US" dirty="0"/>
              <a:t> 네트워크 분석을 통한 범죄 네트워크 </a:t>
            </a:r>
            <a:r>
              <a:rPr lang="ko-KR" altLang="en-US" dirty="0" smtClean="0"/>
              <a:t>발굴</a:t>
            </a:r>
            <a:endParaRPr lang="en-US" altLang="ko-KR" dirty="0" smtClean="0"/>
          </a:p>
          <a:p>
            <a:pPr lvl="2"/>
            <a:r>
              <a:rPr lang="ko-KR" altLang="en-US" dirty="0" err="1"/>
              <a:t>페이스북이나</a:t>
            </a:r>
            <a:r>
              <a:rPr lang="ko-KR" altLang="en-US" dirty="0"/>
              <a:t> </a:t>
            </a:r>
            <a:r>
              <a:rPr lang="ko-KR" altLang="en-US" dirty="0" err="1"/>
              <a:t>트위터를</a:t>
            </a:r>
            <a:r>
              <a:rPr lang="ko-KR" altLang="en-US" dirty="0"/>
              <a:t> 통해 범죄자와 관련된 </a:t>
            </a:r>
            <a:r>
              <a:rPr lang="ko-KR" altLang="en-US" dirty="0" err="1"/>
              <a:t>소셜</a:t>
            </a:r>
            <a:r>
              <a:rPr lang="ko-KR" altLang="en-US" dirty="0"/>
              <a:t> 네트워크를 분석하여 범죄자 </a:t>
            </a:r>
            <a:r>
              <a:rPr lang="ko-KR" altLang="en-US" dirty="0" smtClean="0"/>
              <a:t>집단에 대한 </a:t>
            </a:r>
            <a:r>
              <a:rPr lang="ko-KR" altLang="en-US" dirty="0"/>
              <a:t>감시 시스템 </a:t>
            </a:r>
            <a:r>
              <a:rPr lang="ko-KR" altLang="en-US" dirty="0" smtClean="0"/>
              <a:t>마련</a:t>
            </a:r>
            <a:endParaRPr lang="en-US" altLang="ko-KR" dirty="0" smtClean="0"/>
          </a:p>
          <a:p>
            <a:r>
              <a:rPr lang="ko-KR" altLang="en-US" dirty="0" smtClean="0"/>
              <a:t>효과</a:t>
            </a:r>
            <a:endParaRPr lang="en-US" altLang="ko-KR" dirty="0" smtClean="0"/>
          </a:p>
          <a:p>
            <a:pPr lvl="2"/>
            <a:r>
              <a:rPr lang="ko-KR" altLang="en-US" dirty="0" err="1"/>
              <a:t>통합형</a:t>
            </a:r>
            <a:r>
              <a:rPr lang="ko-KR" altLang="en-US" dirty="0"/>
              <a:t> 탈세 및 정부사기 방지 시스템을 통해 연간 </a:t>
            </a:r>
            <a:r>
              <a:rPr lang="en-US" altLang="ko-KR" dirty="0"/>
              <a:t>3,450</a:t>
            </a:r>
            <a:r>
              <a:rPr lang="ko-KR" altLang="en-US" dirty="0"/>
              <a:t>억 달러에 달하는 세금 누락 </a:t>
            </a:r>
            <a:r>
              <a:rPr lang="ko-KR" altLang="en-US" dirty="0" smtClean="0"/>
              <a:t>및 불필요한 </a:t>
            </a:r>
            <a:r>
              <a:rPr lang="ko-KR" altLang="en-US" dirty="0"/>
              <a:t>세금 환급 절감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319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적용사례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밀라노 지능형 교통정보 시스템</a:t>
            </a:r>
            <a:endParaRPr lang="en-US" altLang="ko-KR" sz="2400" dirty="0" smtClean="0"/>
          </a:p>
          <a:p>
            <a:pPr lvl="1"/>
            <a:r>
              <a:rPr lang="ko-KR" altLang="en-US" sz="2000" dirty="0"/>
              <a:t>시내 교통 상황을 고려한 최적의 교통안내 </a:t>
            </a:r>
            <a:r>
              <a:rPr lang="ko-KR" altLang="en-US" sz="2000" dirty="0" smtClean="0"/>
              <a:t>서비스 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일정 </a:t>
            </a:r>
            <a:r>
              <a:rPr lang="ko-KR" altLang="en-US" sz="2000" dirty="0"/>
              <a:t>기간 동안의 교통량</a:t>
            </a:r>
            <a:r>
              <a:rPr lang="en-US" altLang="ko-KR" sz="2000" dirty="0"/>
              <a:t>, </a:t>
            </a:r>
            <a:r>
              <a:rPr lang="ko-KR" altLang="en-US" sz="2000" dirty="0"/>
              <a:t>속도</a:t>
            </a:r>
            <a:r>
              <a:rPr lang="en-US" altLang="ko-KR" sz="2000" dirty="0"/>
              <a:t>, </a:t>
            </a:r>
            <a:r>
              <a:rPr lang="ko-KR" altLang="en-US" sz="2000" dirty="0"/>
              <a:t>기후 조건 등의 데이터를 종합 </a:t>
            </a:r>
            <a:r>
              <a:rPr lang="ko-KR" altLang="en-US" sz="2000" dirty="0" smtClean="0"/>
              <a:t>분석 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실시간 </a:t>
            </a:r>
            <a:r>
              <a:rPr lang="ko-KR" altLang="en-US" sz="2000" dirty="0"/>
              <a:t>교통흐름을 바탕으로 신속 정확한 </a:t>
            </a:r>
            <a:r>
              <a:rPr lang="ko-KR" altLang="en-US" sz="2000" dirty="0" err="1"/>
              <a:t>내비게이션</a:t>
            </a:r>
            <a:r>
              <a:rPr lang="ko-KR" altLang="en-US" sz="2000" dirty="0"/>
              <a:t> 서비스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00" y="3429000"/>
            <a:ext cx="10753195" cy="298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241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공학 소양 배양 능력 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수행 준거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</a:rPr>
              <a:t>자신이 </a:t>
            </a:r>
            <a:r>
              <a:rPr lang="ko-KR" altLang="en-US" sz="2400" b="1" dirty="0">
                <a:solidFill>
                  <a:srgbClr val="FF0000"/>
                </a:solidFill>
              </a:rPr>
              <a:t>작성한 빅데이터 프로그램 코드를 효과적으로 설명할 수 있는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능력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sz="2200" dirty="0" smtClean="0"/>
              <a:t>R </a:t>
            </a:r>
            <a:r>
              <a:rPr lang="ko-KR" altLang="en-US" sz="2200" dirty="0" smtClean="0"/>
              <a:t>문법 및 프로그램 코드 작성 프로세스의 이해</a:t>
            </a:r>
            <a:endParaRPr lang="en-US" altLang="ko-KR" sz="2200" dirty="0" smtClean="0"/>
          </a:p>
          <a:p>
            <a:pPr lvl="1"/>
            <a:endParaRPr lang="en-US" altLang="ko-KR" sz="2200" dirty="0" smtClean="0"/>
          </a:p>
          <a:p>
            <a:r>
              <a:rPr lang="ko-KR" altLang="en-US" sz="2400" b="1" dirty="0" smtClean="0">
                <a:solidFill>
                  <a:srgbClr val="FF0000"/>
                </a:solidFill>
              </a:rPr>
              <a:t>빅데이터 </a:t>
            </a:r>
            <a:r>
              <a:rPr lang="ko-KR" altLang="en-US" sz="2400" b="1" dirty="0">
                <a:solidFill>
                  <a:srgbClr val="FF0000"/>
                </a:solidFill>
              </a:rPr>
              <a:t>프로그래밍을 통해 해결할 수 있는 문제의 도출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능력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sz="2200" dirty="0" smtClean="0"/>
              <a:t>데이터 분석을 위한 요구사항 도출 및 분석</a:t>
            </a:r>
            <a:endParaRPr lang="en-US" altLang="ko-KR" sz="2200" dirty="0" smtClean="0"/>
          </a:p>
          <a:p>
            <a:endParaRPr lang="en-US" altLang="ko-KR" sz="2400" dirty="0" smtClean="0"/>
          </a:p>
          <a:p>
            <a:r>
              <a:rPr lang="ko-KR" altLang="en-US" sz="2400" b="1" dirty="0" smtClean="0">
                <a:solidFill>
                  <a:srgbClr val="FF0000"/>
                </a:solidFill>
              </a:rPr>
              <a:t>빅데이터 </a:t>
            </a:r>
            <a:r>
              <a:rPr lang="ko-KR" altLang="en-US" sz="2400" b="1" dirty="0">
                <a:solidFill>
                  <a:srgbClr val="FF0000"/>
                </a:solidFill>
              </a:rPr>
              <a:t>분석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결과가 </a:t>
            </a:r>
            <a:r>
              <a:rPr lang="ko-KR" altLang="en-US" sz="2400" b="1" dirty="0">
                <a:solidFill>
                  <a:srgbClr val="FF0000"/>
                </a:solidFill>
              </a:rPr>
              <a:t>미치는 사회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경제적 가치를 분석할  수 있는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능력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sz="2200" dirty="0" smtClean="0"/>
              <a:t>데이터 분석 결과의 미래 가치 분석</a:t>
            </a:r>
            <a:endParaRPr lang="en-US" altLang="ko-KR" sz="2200" dirty="0" smtClean="0"/>
          </a:p>
          <a:p>
            <a:endParaRPr lang="en-US" altLang="ko-KR" sz="2400" dirty="0" smtClean="0"/>
          </a:p>
          <a:p>
            <a:r>
              <a:rPr lang="ko-KR" altLang="en-US" sz="2400" b="1" dirty="0" smtClean="0">
                <a:solidFill>
                  <a:srgbClr val="FF0000"/>
                </a:solidFill>
              </a:rPr>
              <a:t>공공 </a:t>
            </a:r>
            <a:r>
              <a:rPr lang="ko-KR" altLang="en-US" sz="2400" b="1" dirty="0">
                <a:solidFill>
                  <a:srgbClr val="FF0000"/>
                </a:solidFill>
              </a:rPr>
              <a:t>빅데이터 분석을 통해 기여할 수 있는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능력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sz="2200" dirty="0" smtClean="0"/>
              <a:t>데이터 분석 결과의 활용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00748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적용사례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구글</a:t>
            </a:r>
            <a:r>
              <a:rPr lang="en-US" altLang="ko-KR" dirty="0"/>
              <a:t>, </a:t>
            </a:r>
            <a:r>
              <a:rPr lang="ko-KR" altLang="en-US" dirty="0"/>
              <a:t>실시간 자동 </a:t>
            </a:r>
            <a:r>
              <a:rPr lang="ko-KR" altLang="en-US" dirty="0" smtClean="0"/>
              <a:t>번역시스템</a:t>
            </a:r>
            <a:endParaRPr lang="en-US" altLang="ko-KR" dirty="0" smtClean="0"/>
          </a:p>
          <a:p>
            <a:pPr lvl="1"/>
            <a:r>
              <a:rPr lang="en-US" altLang="ko-KR" dirty="0"/>
              <a:t>6</a:t>
            </a:r>
            <a:r>
              <a:rPr lang="ko-KR" altLang="en-US" dirty="0"/>
              <a:t>개국어로 번역된 유엔 회의록과 </a:t>
            </a:r>
            <a:r>
              <a:rPr lang="en-US" altLang="ko-KR" dirty="0"/>
              <a:t>23</a:t>
            </a:r>
            <a:r>
              <a:rPr lang="ko-KR" altLang="en-US" dirty="0"/>
              <a:t>개국어로 번역된 유럽의회 회의록을 번역 엔진에 입력</a:t>
            </a:r>
          </a:p>
          <a:p>
            <a:pPr lvl="1"/>
            <a:r>
              <a:rPr lang="ko-KR" altLang="en-US" dirty="0" smtClean="0"/>
              <a:t>서적 </a:t>
            </a:r>
            <a:r>
              <a:rPr lang="ko-KR" altLang="en-US" dirty="0" err="1"/>
              <a:t>스캐니</a:t>
            </a:r>
            <a:r>
              <a:rPr lang="ko-KR" altLang="en-US" dirty="0"/>
              <a:t> 프로젝트</a:t>
            </a:r>
            <a:r>
              <a:rPr lang="en-US" altLang="ko-KR" dirty="0"/>
              <a:t>(</a:t>
            </a:r>
            <a:r>
              <a:rPr lang="en-US" altLang="ko-KR" dirty="0" err="1"/>
              <a:t>scany</a:t>
            </a:r>
            <a:r>
              <a:rPr lang="en-US" altLang="ko-KR" dirty="0"/>
              <a:t> project)</a:t>
            </a:r>
            <a:r>
              <a:rPr lang="ko-KR" altLang="en-US" dirty="0"/>
              <a:t>에서 수천만 권의 전문 번역 데이터베이스 구축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5" y="2924945"/>
            <a:ext cx="10619999" cy="353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875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r>
              <a:rPr lang="ko-KR" altLang="en-US" dirty="0"/>
              <a:t> 적용사례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/>
              <a:t>리츠칼튼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호텔</a:t>
            </a:r>
            <a:endParaRPr lang="en-US" altLang="ko-KR" sz="2000" dirty="0" smtClean="0"/>
          </a:p>
          <a:p>
            <a:pPr lvl="1"/>
            <a:r>
              <a:rPr lang="ko-KR" altLang="en-US" sz="1800" dirty="0"/>
              <a:t>투숙 </a:t>
            </a:r>
            <a:r>
              <a:rPr lang="ko-KR" altLang="en-US" sz="1800" dirty="0" smtClean="0"/>
              <a:t>고객의 </a:t>
            </a:r>
            <a:r>
              <a:rPr lang="ko-KR" altLang="en-US" sz="1800" dirty="0"/>
              <a:t>특성을 관찰한 데이터를 종합 분석하여 친절 서비스 </a:t>
            </a:r>
            <a:r>
              <a:rPr lang="ko-KR" altLang="en-US" sz="1800" dirty="0" smtClean="0"/>
              <a:t>제공</a:t>
            </a:r>
            <a:endParaRPr lang="en-US" altLang="ko-KR" sz="1800" dirty="0" smtClean="0"/>
          </a:p>
          <a:p>
            <a:pPr lvl="1"/>
            <a:r>
              <a:rPr lang="ko-KR" altLang="en-US" sz="1800" dirty="0"/>
              <a:t>전 세계 </a:t>
            </a:r>
            <a:r>
              <a:rPr lang="en-US" altLang="ko-KR" sz="1800" dirty="0"/>
              <a:t>100</a:t>
            </a:r>
            <a:r>
              <a:rPr lang="ko-KR" altLang="en-US" sz="1800" dirty="0"/>
              <a:t>만 명의 고객 정보 </a:t>
            </a:r>
            <a:r>
              <a:rPr lang="en-US" altLang="ko-KR" sz="1800" dirty="0"/>
              <a:t>DB</a:t>
            </a:r>
            <a:r>
              <a:rPr lang="ko-KR" altLang="en-US" sz="1800" dirty="0"/>
              <a:t>를 공유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192" y="2636913"/>
            <a:ext cx="9121013" cy="4082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10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r>
              <a:rPr lang="ko-KR" altLang="en-US" dirty="0"/>
              <a:t> 적용사례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캐나다 </a:t>
            </a:r>
            <a:r>
              <a:rPr lang="ko-KR" altLang="en-US" sz="1800" dirty="0" err="1"/>
              <a:t>온타리오</a:t>
            </a:r>
            <a:r>
              <a:rPr lang="ko-KR" altLang="en-US" sz="1800" dirty="0"/>
              <a:t> 공과대병원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미숙아 </a:t>
            </a:r>
            <a:r>
              <a:rPr lang="ko-KR" altLang="en-US" sz="1800" dirty="0"/>
              <a:t>모니터링을 </a:t>
            </a:r>
            <a:r>
              <a:rPr lang="ko-KR" altLang="en-US" sz="1800" dirty="0" smtClean="0"/>
              <a:t>통한 </a:t>
            </a:r>
            <a:r>
              <a:rPr lang="ko-KR" altLang="en-US" sz="1800" dirty="0"/>
              <a:t>감염 예방 및 </a:t>
            </a:r>
            <a:r>
              <a:rPr lang="ko-KR" altLang="en-US" sz="1800" dirty="0" smtClean="0"/>
              <a:t>예측</a:t>
            </a:r>
            <a:endParaRPr lang="en-US" altLang="ko-KR" sz="1800" dirty="0" smtClean="0"/>
          </a:p>
          <a:p>
            <a:pPr lvl="1"/>
            <a:r>
              <a:rPr lang="ko-KR" altLang="en-US" sz="1600" dirty="0"/>
              <a:t>환자당 일 </a:t>
            </a:r>
            <a:r>
              <a:rPr lang="en-US" altLang="ko-KR" sz="1600" dirty="0"/>
              <a:t>9,000</a:t>
            </a:r>
            <a:r>
              <a:rPr lang="ko-KR" altLang="en-US" sz="1600" dirty="0"/>
              <a:t>만 건 </a:t>
            </a:r>
            <a:r>
              <a:rPr lang="ko-KR" altLang="en-US" sz="1600" dirty="0" smtClean="0"/>
              <a:t>이상 의 생리학 데이터 </a:t>
            </a:r>
            <a:r>
              <a:rPr lang="ko-KR" altLang="en-US" sz="1600" dirty="0" err="1" smtClean="0"/>
              <a:t>스트림을</a:t>
            </a:r>
            <a:r>
              <a:rPr lang="ko-KR" altLang="en-US" sz="1600" dirty="0" smtClean="0"/>
              <a:t> 실시간 으로 분석</a:t>
            </a:r>
            <a:endParaRPr lang="en-US" altLang="ko-KR" sz="1600" dirty="0" smtClean="0"/>
          </a:p>
          <a:p>
            <a:pPr lvl="1"/>
            <a:r>
              <a:rPr lang="ko-KR" altLang="en-US" sz="1600" dirty="0"/>
              <a:t>의료진보다 </a:t>
            </a:r>
            <a:r>
              <a:rPr lang="en-US" altLang="ko-KR" sz="1600" dirty="0"/>
              <a:t>24</a:t>
            </a:r>
            <a:r>
              <a:rPr lang="ko-KR" altLang="en-US" sz="1600" dirty="0"/>
              <a:t>시간 전에 감염 사실을 밝혀냄으로써 상태가 더 악화되기 전에 </a:t>
            </a:r>
            <a:r>
              <a:rPr lang="ko-KR" altLang="en-US" sz="1600" dirty="0" smtClean="0"/>
              <a:t>치료시작 </a:t>
            </a:r>
            <a:r>
              <a:rPr lang="ko-KR" altLang="en-US" sz="1600" dirty="0"/>
              <a:t>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67" y="2780929"/>
            <a:ext cx="9456373" cy="3433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72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r>
              <a:rPr lang="ko-KR" altLang="en-US" dirty="0"/>
              <a:t> 적용사례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미국의 산불 예측 시스템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5" name="Picture 2" descr="http://www.fs.fed.us/land/wfas/fd_cls_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45" y="2132856"/>
            <a:ext cx="7584843" cy="423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43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r>
              <a:rPr lang="ko-KR" altLang="en-US" dirty="0"/>
              <a:t> 적용사례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SNS</a:t>
            </a:r>
            <a:r>
              <a:rPr lang="ko-KR" altLang="en-US" sz="2000" dirty="0"/>
              <a:t>를 </a:t>
            </a:r>
            <a:r>
              <a:rPr lang="ko-KR" altLang="en-US" sz="2000" dirty="0" smtClean="0"/>
              <a:t>활용한 할리우드 </a:t>
            </a:r>
            <a:r>
              <a:rPr lang="ko-KR" altLang="en-US" sz="2000" dirty="0"/>
              <a:t>흥행 수익 </a:t>
            </a:r>
            <a:r>
              <a:rPr lang="ko-KR" altLang="en-US" sz="2000" dirty="0" smtClean="0"/>
              <a:t>예측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사용자 대화 내용을 분석하여 할리우드 영화 흥행 </a:t>
            </a:r>
            <a:r>
              <a:rPr lang="ko-KR" altLang="en-US" sz="2000" dirty="0" smtClean="0"/>
              <a:t>예측</a:t>
            </a:r>
            <a:endParaRPr lang="en-US" altLang="ko-KR" sz="2000" dirty="0" smtClean="0"/>
          </a:p>
          <a:p>
            <a:pPr lvl="2">
              <a:lnSpc>
                <a:spcPct val="150000"/>
              </a:lnSpc>
            </a:pPr>
            <a:r>
              <a:rPr lang="ko-KR" altLang="en-US" sz="1800" dirty="0" err="1"/>
              <a:t>트위터의</a:t>
            </a:r>
            <a:r>
              <a:rPr lang="ko-KR" altLang="en-US" sz="1800" dirty="0"/>
              <a:t> 내용을 토대로 할리우드 영화 흥행을 정확히 </a:t>
            </a:r>
            <a:r>
              <a:rPr lang="ko-KR" altLang="en-US" sz="1800" dirty="0" smtClean="0"/>
              <a:t>예측</a:t>
            </a:r>
            <a:endParaRPr lang="en-US" altLang="ko-KR" sz="1800" dirty="0" smtClean="0"/>
          </a:p>
          <a:p>
            <a:pPr lvl="2">
              <a:lnSpc>
                <a:spcPct val="150000"/>
              </a:lnSpc>
            </a:pPr>
            <a:r>
              <a:rPr lang="ko-KR" altLang="en-US" sz="1800" dirty="0" err="1"/>
              <a:t>트위터</a:t>
            </a:r>
            <a:r>
              <a:rPr lang="ko-KR" altLang="en-US" sz="1800" dirty="0"/>
              <a:t> 등 </a:t>
            </a:r>
            <a:r>
              <a:rPr lang="ko-KR" altLang="en-US" sz="1800" dirty="0" err="1"/>
              <a:t>소셜</a:t>
            </a:r>
            <a:r>
              <a:rPr lang="ko-KR" altLang="en-US" sz="1800" dirty="0"/>
              <a:t> 네트워크서비스</a:t>
            </a:r>
            <a:r>
              <a:rPr lang="en-US" altLang="ko-KR" sz="1800" dirty="0"/>
              <a:t>(SNS)</a:t>
            </a:r>
            <a:r>
              <a:rPr lang="ko-KR" altLang="en-US" sz="1800" dirty="0"/>
              <a:t>가 미국 할리우드에서 영화의 흥행 여부를 미리 </a:t>
            </a:r>
            <a:r>
              <a:rPr lang="ko-KR" altLang="en-US" sz="1800" dirty="0" smtClean="0"/>
              <a:t>판단하는 </a:t>
            </a:r>
            <a:r>
              <a:rPr lang="ko-KR" altLang="en-US" sz="1800" dirty="0"/>
              <a:t>중요 도구로 </a:t>
            </a:r>
            <a:r>
              <a:rPr lang="ko-KR" altLang="en-US" sz="1800" dirty="0" smtClean="0"/>
              <a:t>활용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활용사례</a:t>
            </a:r>
            <a:endParaRPr lang="en-US" altLang="ko-KR" sz="2000" dirty="0" smtClean="0"/>
          </a:p>
          <a:p>
            <a:pPr lvl="2">
              <a:lnSpc>
                <a:spcPct val="150000"/>
              </a:lnSpc>
            </a:pPr>
            <a:r>
              <a:rPr lang="ko-KR" altLang="en-US" sz="1800" dirty="0" err="1" smtClean="0"/>
              <a:t>칼슨은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트위터를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통해 </a:t>
            </a:r>
            <a:r>
              <a:rPr lang="ko-KR" altLang="en-US" sz="1800" dirty="0" smtClean="0"/>
              <a:t>분석한 </a:t>
            </a:r>
            <a:r>
              <a:rPr lang="ko-KR" altLang="en-US" sz="1800" u="sng" dirty="0" smtClean="0"/>
              <a:t>영화 ‘</a:t>
            </a:r>
            <a:r>
              <a:rPr lang="ko-KR" altLang="en-US" sz="1800" u="sng" dirty="0" err="1"/>
              <a:t>트와일라잇</a:t>
            </a:r>
            <a:r>
              <a:rPr lang="ko-KR" altLang="en-US" sz="1800" u="sng" dirty="0"/>
              <a:t>’의 예상 흥행 실적은 약 </a:t>
            </a:r>
            <a:r>
              <a:rPr lang="en-US" altLang="ko-KR" sz="1800" u="sng" dirty="0"/>
              <a:t>1</a:t>
            </a:r>
            <a:r>
              <a:rPr lang="ko-KR" altLang="en-US" sz="1800" u="sng" dirty="0"/>
              <a:t>억 </a:t>
            </a:r>
            <a:r>
              <a:rPr lang="en-US" altLang="ko-KR" sz="1800" u="sng" dirty="0"/>
              <a:t>4,000</a:t>
            </a:r>
            <a:r>
              <a:rPr lang="ko-KR" altLang="en-US" sz="1800" u="sng" dirty="0"/>
              <a:t>만 달러</a:t>
            </a:r>
            <a:r>
              <a:rPr lang="ko-KR" altLang="en-US" sz="1800" dirty="0"/>
              <a:t>였는데 실제로 </a:t>
            </a:r>
            <a:r>
              <a:rPr lang="en-US" altLang="ko-KR" sz="1800" dirty="0"/>
              <a:t>1</a:t>
            </a:r>
            <a:r>
              <a:rPr lang="ko-KR" altLang="en-US" sz="1800" dirty="0"/>
              <a:t>억 </a:t>
            </a:r>
            <a:r>
              <a:rPr lang="en-US" altLang="ko-KR" sz="1800" dirty="0" smtClean="0"/>
              <a:t>3,850</a:t>
            </a:r>
            <a:r>
              <a:rPr lang="ko-KR" altLang="en-US" sz="1800" dirty="0" err="1" smtClean="0"/>
              <a:t>만달러로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매우 </a:t>
            </a:r>
            <a:r>
              <a:rPr lang="ko-KR" altLang="en-US" sz="1800" dirty="0" smtClean="0"/>
              <a:t>근접 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예측 </a:t>
            </a:r>
            <a:r>
              <a:rPr lang="ko-KR" altLang="en-US" sz="1800" b="1" dirty="0" err="1" smtClean="0"/>
              <a:t>컬럼은</a:t>
            </a:r>
            <a:r>
              <a:rPr lang="ko-KR" altLang="en-US" sz="1800" b="1" dirty="0"/>
              <a:t> </a:t>
            </a:r>
            <a:r>
              <a:rPr lang="en-US" altLang="ko-KR" sz="1800" b="1" dirty="0" smtClean="0"/>
              <a:t>?)</a:t>
            </a:r>
          </a:p>
          <a:p>
            <a:pPr lvl="2">
              <a:lnSpc>
                <a:spcPct val="150000"/>
              </a:lnSpc>
            </a:pPr>
            <a:r>
              <a:rPr lang="en-US" altLang="ko-KR" sz="1800" dirty="0"/>
              <a:t>2010</a:t>
            </a:r>
            <a:r>
              <a:rPr lang="ko-KR" altLang="en-US" sz="1800" dirty="0"/>
              <a:t>년 리메이크된 </a:t>
            </a:r>
            <a:r>
              <a:rPr lang="en-US" altLang="ko-KR" sz="1800" dirty="0"/>
              <a:t>'</a:t>
            </a:r>
            <a:r>
              <a:rPr lang="ko-KR" altLang="en-US" sz="1800" dirty="0" err="1"/>
              <a:t>나이트메어</a:t>
            </a:r>
            <a:r>
              <a:rPr lang="en-US" altLang="ko-KR" sz="1800" dirty="0"/>
              <a:t>'</a:t>
            </a:r>
            <a:r>
              <a:rPr lang="ko-KR" altLang="en-US" sz="1800" dirty="0"/>
              <a:t>는 </a:t>
            </a:r>
            <a:r>
              <a:rPr lang="ko-KR" altLang="en-US" sz="1800" dirty="0" err="1"/>
              <a:t>트위터에</a:t>
            </a:r>
            <a:r>
              <a:rPr lang="ko-KR" altLang="en-US" sz="1800" dirty="0"/>
              <a:t> 올라온 부정적 반응들 때문에 개봉 후 </a:t>
            </a:r>
            <a:r>
              <a:rPr lang="ko-KR" altLang="en-US" sz="1800" dirty="0" smtClean="0"/>
              <a:t>유료관객이 </a:t>
            </a:r>
            <a:r>
              <a:rPr lang="en-US" altLang="ko-KR" sz="1800" dirty="0"/>
              <a:t>50% </a:t>
            </a:r>
            <a:r>
              <a:rPr lang="ko-KR" altLang="en-US" sz="1800" dirty="0"/>
              <a:t>감소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49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r>
              <a:rPr lang="ko-KR" altLang="en-US" dirty="0"/>
              <a:t> 적용사례 </a:t>
            </a:r>
            <a:r>
              <a:rPr lang="en-US" altLang="ko-KR" sz="2000" dirty="0" smtClean="0"/>
              <a:t>| </a:t>
            </a:r>
            <a:r>
              <a:rPr lang="ko-KR" altLang="en-US" sz="2000" dirty="0" smtClean="0"/>
              <a:t>식품건</a:t>
            </a:r>
            <a:r>
              <a:rPr lang="ko-KR" altLang="en-US" sz="2000" dirty="0"/>
              <a:t>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71600"/>
            <a:ext cx="11343051" cy="4953000"/>
          </a:xfrm>
        </p:spPr>
        <p:txBody>
          <a:bodyPr/>
          <a:lstStyle/>
          <a:p>
            <a:r>
              <a:rPr lang="ko-KR" altLang="en-US" dirty="0" smtClean="0"/>
              <a:t>화해</a:t>
            </a:r>
            <a:r>
              <a:rPr lang="en-US" altLang="ko-KR" dirty="0" smtClean="0"/>
              <a:t> 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제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회 공공데이터창업경진대회 최우수상</a:t>
            </a:r>
            <a:r>
              <a:rPr lang="en-US" altLang="ko-KR" sz="2000" dirty="0" smtClean="0"/>
              <a:t>) </a:t>
            </a:r>
          </a:p>
          <a:p>
            <a:pPr lvl="1"/>
            <a:r>
              <a:rPr lang="ko-KR" altLang="en-US" sz="2400" dirty="0" smtClean="0"/>
              <a:t>화장품 전 성분 정보를 분석하여 안전도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피부 타입 별 성분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기능성 성분 등 화장품 종합 성분 정보를 제공 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활용공공데이터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화장품 </a:t>
            </a:r>
            <a:r>
              <a:rPr lang="ko-KR" altLang="en-US" sz="2400" dirty="0"/>
              <a:t>원료 및 성분 데이터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식품의약품안전처</a:t>
            </a:r>
            <a:r>
              <a:rPr lang="en-US" altLang="ko-KR" sz="2400" dirty="0" smtClean="0"/>
              <a:t>) </a:t>
            </a:r>
          </a:p>
          <a:p>
            <a:pPr lvl="1"/>
            <a:r>
              <a:rPr lang="ko-KR" altLang="en-US" sz="2400" dirty="0" smtClean="0"/>
              <a:t>다운로드 </a:t>
            </a:r>
            <a:r>
              <a:rPr lang="en-US" altLang="ko-KR" sz="2400" dirty="0" smtClean="0"/>
              <a:t>: 50</a:t>
            </a:r>
            <a:r>
              <a:rPr lang="ko-KR" altLang="en-US" sz="2400" dirty="0" smtClean="0"/>
              <a:t>만 건 이상 </a:t>
            </a:r>
            <a:r>
              <a:rPr lang="en-US" altLang="ko-KR" sz="2400" dirty="0"/>
              <a:t>(</a:t>
            </a:r>
            <a:r>
              <a:rPr lang="en-US" altLang="ko-KR" sz="2400" dirty="0">
                <a:latin typeface="Ebrima" pitchFamily="2" charset="0"/>
                <a:ea typeface="Ebrima" pitchFamily="2" charset="0"/>
                <a:cs typeface="Ebrima" pitchFamily="2" charset="0"/>
              </a:rPr>
              <a:t>‘</a:t>
            </a:r>
            <a:r>
              <a:rPr lang="en-US" altLang="ko-KR" sz="2400" dirty="0"/>
              <a:t>14.12</a:t>
            </a:r>
            <a:r>
              <a:rPr lang="ko-KR" altLang="en-US" sz="2400" dirty="0"/>
              <a:t>월 기준</a:t>
            </a:r>
            <a:r>
              <a:rPr lang="en-US" altLang="ko-KR" sz="2400" dirty="0"/>
              <a:t>) </a:t>
            </a:r>
          </a:p>
          <a:p>
            <a:pPr lvl="2"/>
            <a:endParaRPr lang="en-US" altLang="ko-KR" sz="1950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115" y="3763512"/>
            <a:ext cx="7410364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67" y="4429126"/>
            <a:ext cx="1824567" cy="133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006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r>
              <a:rPr lang="ko-KR" altLang="en-US" dirty="0"/>
              <a:t> 적용사례 </a:t>
            </a:r>
            <a:r>
              <a:rPr lang="en-US" altLang="ko-KR" sz="2000" dirty="0" smtClean="0"/>
              <a:t>| </a:t>
            </a:r>
            <a:r>
              <a:rPr lang="ko-KR" altLang="en-US" sz="2000" dirty="0" smtClean="0"/>
              <a:t>보건의료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5812" y="1113666"/>
            <a:ext cx="11343051" cy="4953000"/>
          </a:xfrm>
        </p:spPr>
        <p:txBody>
          <a:bodyPr/>
          <a:lstStyle/>
          <a:p>
            <a:r>
              <a:rPr lang="ko-KR" altLang="en-US" dirty="0" err="1" smtClean="0"/>
              <a:t>메디라떼</a:t>
            </a:r>
            <a:r>
              <a:rPr lang="en-US" altLang="ko-KR" dirty="0" smtClean="0"/>
              <a:t> :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? </a:t>
            </a:r>
            <a:r>
              <a:rPr lang="ko-KR" altLang="en-US" dirty="0" smtClean="0"/>
              <a:t>예측 </a:t>
            </a:r>
            <a:r>
              <a:rPr lang="en-US" altLang="ko-KR" dirty="0" smtClean="0"/>
              <a:t>?</a:t>
            </a:r>
            <a:endParaRPr lang="en-US" altLang="ko-KR" sz="2000" dirty="0" smtClean="0"/>
          </a:p>
          <a:p>
            <a:pPr lvl="1"/>
            <a:r>
              <a:rPr lang="ko-KR" altLang="en-US" sz="2400" dirty="0"/>
              <a:t>병원 </a:t>
            </a:r>
            <a:r>
              <a:rPr lang="en-US" altLang="ko-KR" sz="2400" dirty="0"/>
              <a:t>DB</a:t>
            </a:r>
            <a:r>
              <a:rPr lang="ko-KR" altLang="en-US" sz="2400" dirty="0"/>
              <a:t>를 활용</a:t>
            </a:r>
            <a:r>
              <a:rPr lang="en-US" altLang="ko-KR" sz="2400" dirty="0"/>
              <a:t>, </a:t>
            </a:r>
            <a:r>
              <a:rPr lang="ko-KR" altLang="en-US" sz="2400" dirty="0"/>
              <a:t>환자 맞춤형 병원 정보를 제공   </a:t>
            </a:r>
            <a:endParaRPr lang="en-US" altLang="ko-KR" sz="2400" dirty="0"/>
          </a:p>
          <a:p>
            <a:pPr lvl="2"/>
            <a:r>
              <a:rPr lang="ko-KR" altLang="en-US" dirty="0"/>
              <a:t>영업시간</a:t>
            </a:r>
            <a:r>
              <a:rPr lang="en-US" altLang="ko-KR" dirty="0"/>
              <a:t>,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전화번호</a:t>
            </a:r>
            <a:r>
              <a:rPr lang="en-US" altLang="ko-KR" dirty="0"/>
              <a:t>, </a:t>
            </a:r>
            <a:r>
              <a:rPr lang="ko-KR" altLang="en-US" dirty="0" err="1"/>
              <a:t>카톡</a:t>
            </a:r>
            <a:r>
              <a:rPr lang="en-US" altLang="ko-KR" dirty="0"/>
              <a:t>, </a:t>
            </a:r>
            <a:r>
              <a:rPr lang="ko-KR" altLang="en-US" dirty="0"/>
              <a:t>시술사진</a:t>
            </a:r>
            <a:r>
              <a:rPr lang="en-US" altLang="ko-KR" dirty="0"/>
              <a:t>, </a:t>
            </a:r>
            <a:r>
              <a:rPr lang="ko-KR" altLang="en-US" dirty="0"/>
              <a:t>의료진 약력 등  </a:t>
            </a:r>
            <a:endParaRPr lang="en-US" altLang="ko-KR" dirty="0"/>
          </a:p>
          <a:p>
            <a:pPr lvl="1"/>
            <a:r>
              <a:rPr lang="ko-KR" altLang="en-US" sz="2400" dirty="0"/>
              <a:t>활용공공데이터</a:t>
            </a:r>
            <a:r>
              <a:rPr lang="en-US" altLang="ko-KR" sz="2400" dirty="0"/>
              <a:t>: </a:t>
            </a:r>
            <a:r>
              <a:rPr lang="ko-KR" altLang="en-US" sz="2400" dirty="0"/>
              <a:t>병원정보</a:t>
            </a:r>
            <a:r>
              <a:rPr lang="en-US" altLang="ko-KR" sz="2400" dirty="0"/>
              <a:t>DB</a:t>
            </a:r>
            <a:r>
              <a:rPr lang="ko-KR" altLang="en-US" sz="2400" dirty="0"/>
              <a:t> </a:t>
            </a:r>
            <a:r>
              <a:rPr lang="en-US" altLang="ko-KR" sz="2400" dirty="0"/>
              <a:t>(</a:t>
            </a:r>
            <a:r>
              <a:rPr lang="ko-KR" altLang="en-US" sz="2400" dirty="0"/>
              <a:t>건강심사평가원</a:t>
            </a:r>
            <a:r>
              <a:rPr lang="en-US" altLang="ko-KR" sz="2400" dirty="0"/>
              <a:t>) </a:t>
            </a:r>
          </a:p>
          <a:p>
            <a:pPr lvl="1"/>
            <a:r>
              <a:rPr lang="ko-KR" altLang="en-US" sz="2400" dirty="0"/>
              <a:t>다운로드 </a:t>
            </a:r>
            <a:r>
              <a:rPr lang="en-US" altLang="ko-KR" sz="2400" dirty="0"/>
              <a:t>: 50</a:t>
            </a:r>
            <a:r>
              <a:rPr lang="ko-KR" altLang="en-US" sz="2400" dirty="0" err="1"/>
              <a:t>만건</a:t>
            </a:r>
            <a:r>
              <a:rPr lang="ko-KR" altLang="en-US" sz="2400" dirty="0"/>
              <a:t> 이상 </a:t>
            </a:r>
            <a:r>
              <a:rPr lang="en-US" altLang="ko-KR" sz="2400" dirty="0"/>
              <a:t>(‘14.12</a:t>
            </a:r>
            <a:r>
              <a:rPr lang="ko-KR" altLang="en-US" sz="2400" dirty="0"/>
              <a:t>월 기준</a:t>
            </a:r>
            <a:r>
              <a:rPr lang="en-US" altLang="ko-KR" sz="2400" dirty="0"/>
              <a:t>) </a:t>
            </a:r>
          </a:p>
          <a:p>
            <a:pPr lvl="2"/>
            <a:endParaRPr lang="en-US" altLang="ko-KR" sz="1950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15" y="3590166"/>
            <a:ext cx="7496947" cy="297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4" y="4437113"/>
            <a:ext cx="1754529" cy="1279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116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133600" y="109728"/>
            <a:ext cx="8375904" cy="1143000"/>
          </a:xfrm>
        </p:spPr>
        <p:txBody>
          <a:bodyPr/>
          <a:lstStyle/>
          <a:p>
            <a:r>
              <a:rPr lang="ko-KR" altLang="en-US" dirty="0"/>
              <a:t>빅데이터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r>
              <a:rPr lang="ko-KR" altLang="en-US" dirty="0"/>
              <a:t> 적용사례 </a:t>
            </a:r>
            <a:r>
              <a:rPr lang="en-US" altLang="ko-KR" sz="2000" dirty="0" smtClean="0"/>
              <a:t>| </a:t>
            </a:r>
            <a:r>
              <a:rPr lang="ko-KR" altLang="en-US" sz="2000" dirty="0" smtClean="0"/>
              <a:t>외식업소 추천</a:t>
            </a:r>
            <a:endParaRPr lang="ko-KR" altLang="en-US" dirty="0"/>
          </a:p>
        </p:txBody>
      </p:sp>
      <p:pic>
        <p:nvPicPr>
          <p:cNvPr id="4098" name="Picture 2" descr="https://www.data.go.kr/comm/file/imgDownload.do?name=1427251598113-b8148450-824b-4fab-bfd0-1b44213a1a3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89" y="1483425"/>
            <a:ext cx="6216016" cy="334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/>
          <p:cNvSpPr txBox="1">
            <a:spLocks/>
          </p:cNvSpPr>
          <p:nvPr/>
        </p:nvSpPr>
        <p:spPr bwMode="gray">
          <a:xfrm>
            <a:off x="6669024" y="1527048"/>
            <a:ext cx="4913376" cy="4599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b="1" kern="1200">
                <a:solidFill>
                  <a:srgbClr val="FF0000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한국에 오는 중국관광객들을 대상으로 서비스</a:t>
            </a:r>
          </a:p>
          <a:p>
            <a:r>
              <a:rPr lang="ko-KR" altLang="en-US" sz="2400" u="sng" dirty="0" smtClean="0"/>
              <a:t>수익모델로서 예약과 모바일 </a:t>
            </a:r>
            <a:r>
              <a:rPr lang="ko-KR" altLang="en-US" sz="2400" u="sng" dirty="0" err="1" smtClean="0"/>
              <a:t>페이먼트</a:t>
            </a:r>
            <a:r>
              <a:rPr lang="ko-KR" altLang="en-US" sz="2400" u="sng" dirty="0" smtClean="0"/>
              <a:t> 시스템을 도입</a:t>
            </a:r>
          </a:p>
          <a:p>
            <a:r>
              <a:rPr lang="ko-KR" altLang="en-US" sz="2400" dirty="0" smtClean="0"/>
              <a:t>한국관광공사와 한식재단의 표준 메뉴 및 위치 정보 공공데이터 활용</a:t>
            </a:r>
          </a:p>
          <a:p>
            <a:r>
              <a:rPr lang="ko-KR" altLang="en-US" sz="2400" dirty="0" smtClean="0"/>
              <a:t>여러 나라의 언어로 되어 있는 위치 정보와 지하철 정보들도 이용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1831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빅데이터</a:t>
            </a:r>
            <a:r>
              <a:rPr lang="en-US" altLang="ko-KR" b="1" dirty="0"/>
              <a:t>(</a:t>
            </a:r>
            <a:r>
              <a:rPr lang="ko-KR" altLang="en-US" b="1" dirty="0"/>
              <a:t>분석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r>
              <a:rPr lang="ko-KR" altLang="en-US" b="1" dirty="0" smtClean="0"/>
              <a:t>적용사례 </a:t>
            </a:r>
            <a:r>
              <a:rPr lang="en-US" altLang="ko-KR" sz="2000" b="1" dirty="0"/>
              <a:t>| </a:t>
            </a:r>
            <a:r>
              <a:rPr lang="ko-KR" altLang="en-US" sz="2000" b="1" dirty="0" smtClean="0"/>
              <a:t>여행코스  </a:t>
            </a:r>
            <a:r>
              <a:rPr lang="ko-KR" altLang="en-US" sz="2000" b="1" dirty="0"/>
              <a:t>추천</a:t>
            </a:r>
            <a:endParaRPr lang="ko-KR" altLang="en-US" b="1" dirty="0"/>
          </a:p>
        </p:txBody>
      </p:sp>
      <p:pic>
        <p:nvPicPr>
          <p:cNvPr id="8194" name="Picture 2" descr="https://www.data.go.kr/comm/file/imgDownload.do?name=1417763421827-eac664c3-2597-4455-8593-8069fa95ec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43" y="1690688"/>
            <a:ext cx="5434085" cy="30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6266688" y="1527048"/>
            <a:ext cx="5315712" cy="386181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여행 관련 빅데이터분석을 통해</a:t>
            </a:r>
            <a:endParaRPr lang="en-US" altLang="ko-KR" sz="24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lvl="1"/>
            <a:r>
              <a:rPr lang="ko-KR" altLang="en-US" sz="2000" b="1" dirty="0" smtClean="0">
                <a:latin typeface="+mj-ea"/>
                <a:ea typeface="+mj-ea"/>
              </a:rPr>
              <a:t>사람들이 </a:t>
            </a:r>
            <a:r>
              <a:rPr lang="ko-KR" altLang="en-US" sz="2000" b="1" dirty="0">
                <a:latin typeface="+mj-ea"/>
                <a:ea typeface="+mj-ea"/>
              </a:rPr>
              <a:t>어떤 코스를 가장 많이 가고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>
                <a:latin typeface="+mj-ea"/>
                <a:ea typeface="+mj-ea"/>
              </a:rPr>
              <a:t>어떤 연령층이 어떤 시간대에 주로 이용하는지 </a:t>
            </a:r>
            <a:r>
              <a:rPr lang="ko-KR" altLang="en-US" sz="2000" b="1" dirty="0" smtClean="0">
                <a:latin typeface="+mj-ea"/>
                <a:ea typeface="+mj-ea"/>
              </a:rPr>
              <a:t>등을 파악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lvl="1"/>
            <a:r>
              <a:rPr lang="ko-KR" altLang="en-US" sz="2000" b="1" dirty="0" smtClean="0">
                <a:latin typeface="+mj-ea"/>
                <a:ea typeface="+mj-ea"/>
              </a:rPr>
              <a:t>맞춤형 여행코스를 추천하는 서비스가 가능하며</a:t>
            </a:r>
            <a:r>
              <a:rPr lang="en-US" altLang="ko-KR" sz="2000" b="1" dirty="0" smtClean="0">
                <a:latin typeface="+mj-ea"/>
                <a:ea typeface="+mj-ea"/>
              </a:rPr>
              <a:t>, </a:t>
            </a:r>
            <a:r>
              <a:rPr lang="ko-KR" altLang="en-US" sz="2000" b="1" dirty="0" smtClean="0">
                <a:latin typeface="+mj-ea"/>
                <a:ea typeface="+mj-ea"/>
              </a:rPr>
              <a:t>수익 창출 가능</a:t>
            </a:r>
            <a:endParaRPr lang="en-US" altLang="ko-KR" sz="2000" b="1" dirty="0" smtClean="0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1856" y="4828473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Course </a:t>
            </a:r>
            <a:r>
              <a:rPr lang="ko-KR" altLang="en-US" sz="3200" b="1" dirty="0" err="1" smtClean="0"/>
              <a:t>앱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6008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빅데이터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r>
              <a:rPr lang="ko-KR" altLang="en-US" dirty="0"/>
              <a:t> 적용사례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4000" dirty="0" smtClean="0"/>
              <a:t>: opinion (text) </a:t>
            </a:r>
            <a:r>
              <a:rPr lang="ko-KR" altLang="en-US" sz="4000" dirty="0" smtClean="0"/>
              <a:t>분석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펄스</a:t>
            </a:r>
            <a:r>
              <a:rPr lang="en-US" altLang="ko-KR" dirty="0" smtClean="0"/>
              <a:t>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2050" name="Picture 2" descr="http://www.imaso.co.kr/data/article/洹몃┝5(11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3" y="2204864"/>
            <a:ext cx="10658448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80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</a:t>
            </a:r>
            <a:r>
              <a:rPr lang="ko-KR" altLang="en-US" dirty="0"/>
              <a:t>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935480"/>
            <a:ext cx="6830549" cy="4389120"/>
          </a:xfrm>
        </p:spPr>
        <p:txBody>
          <a:bodyPr/>
          <a:lstStyle/>
          <a:p>
            <a:r>
              <a:rPr lang="en-US" altLang="ko-KR" b="1" dirty="0"/>
              <a:t>R</a:t>
            </a:r>
            <a:r>
              <a:rPr lang="ko-KR" altLang="en-US" b="1" dirty="0"/>
              <a:t>을 이용한 데이터 처리</a:t>
            </a:r>
            <a:r>
              <a:rPr lang="en-US" altLang="ko-KR" b="1" dirty="0"/>
              <a:t>&amp;</a:t>
            </a:r>
            <a:r>
              <a:rPr lang="ko-KR" altLang="en-US" b="1" dirty="0"/>
              <a:t>분석 실무</a:t>
            </a:r>
          </a:p>
          <a:p>
            <a:pPr lvl="1"/>
            <a:r>
              <a:rPr lang="ko-KR" altLang="en-US" dirty="0"/>
              <a:t>저자 서민구 </a:t>
            </a:r>
            <a:r>
              <a:rPr lang="en-US" altLang="ko-KR" dirty="0"/>
              <a:t>| </a:t>
            </a:r>
            <a:r>
              <a:rPr lang="ko-KR" altLang="en-US" dirty="0"/>
              <a:t>길벗 </a:t>
            </a:r>
            <a:r>
              <a:rPr lang="en-US" altLang="ko-KR" dirty="0"/>
              <a:t>| </a:t>
            </a:r>
            <a:r>
              <a:rPr lang="en-US" altLang="ko-KR" dirty="0" smtClean="0"/>
              <a:t>2014.10.</a:t>
            </a:r>
          </a:p>
          <a:p>
            <a:r>
              <a:rPr lang="en-US" altLang="ko-KR" dirty="0"/>
              <a:t>http://mkseo.pe.kr/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pdf </a:t>
            </a:r>
            <a:r>
              <a:rPr lang="ko-KR" altLang="en-US" dirty="0" smtClean="0"/>
              <a:t>파일 다운받아 사용가능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7170" name="Picture 2" descr="R을 이용한 데이터 처리&amp;분석 실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150" y="1628800"/>
            <a:ext cx="4512501" cy="459120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89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빅데이터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r>
              <a:rPr lang="ko-KR" altLang="en-US" dirty="0"/>
              <a:t> 적용사례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3600" dirty="0"/>
              <a:t>: opinion (text) </a:t>
            </a:r>
            <a:r>
              <a:rPr lang="ko-KR" altLang="en-US" sz="3600" dirty="0"/>
              <a:t>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티버즈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5122" name="Picture 2" descr="빼빼로데이 감정 분석? 남성=불만, 여성=기쁨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669" y="1613256"/>
            <a:ext cx="6144683" cy="498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18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r>
              <a:rPr lang="ko-KR" altLang="en-US" dirty="0"/>
              <a:t> 적용사례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38" y="2420889"/>
            <a:ext cx="9697077" cy="3221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4581129"/>
            <a:ext cx="8604052" cy="1913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609600" y="1556792"/>
            <a:ext cx="10972800" cy="476780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b="1" kern="1200">
                <a:solidFill>
                  <a:srgbClr val="FF0000"/>
                </a:solidFill>
                <a:latin typeface="Georgia" panose="02040502050405020303" pitchFamily="18" charset="0"/>
                <a:ea typeface="맑은 고딕" panose="020B0503020000020004" pitchFamily="50" charset="-127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Georgia" panose="02040502050405020303" pitchFamily="18" charset="0"/>
                <a:ea typeface="맑은 고딕" panose="020B0503020000020004" pitchFamily="50" charset="-127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Georgia" panose="02040502050405020303" pitchFamily="18" charset="0"/>
                <a:ea typeface="맑은 고딕" panose="020B0503020000020004" pitchFamily="50" charset="-127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Georgia" panose="02040502050405020303" pitchFamily="18" charset="0"/>
                <a:ea typeface="맑은 고딕" panose="020B0503020000020004" pitchFamily="50" charset="-127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Georgia" panose="02040502050405020303" pitchFamily="18" charset="0"/>
                <a:ea typeface="맑은 고딕" panose="020B0503020000020004" pitchFamily="50" charset="-127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Amazon.com</a:t>
            </a:r>
          </a:p>
          <a:p>
            <a:pPr lvl="1"/>
            <a:r>
              <a:rPr lang="ko-KR" altLang="en-US" sz="1800" b="1" dirty="0"/>
              <a:t>매출의 </a:t>
            </a:r>
            <a:r>
              <a:rPr lang="en-US" altLang="ko-KR" sz="1800" b="1" dirty="0"/>
              <a:t>30%</a:t>
            </a:r>
            <a:r>
              <a:rPr lang="ko-KR" altLang="en-US" sz="1800" b="1" dirty="0"/>
              <a:t>가 </a:t>
            </a:r>
            <a:r>
              <a:rPr lang="en-US" altLang="ko-KR" sz="1800" b="1" dirty="0" smtClean="0"/>
              <a:t>similarity </a:t>
            </a:r>
            <a:r>
              <a:rPr lang="ko-KR" altLang="en-US" sz="1800" b="1" dirty="0" smtClean="0"/>
              <a:t>기반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추천</a:t>
            </a:r>
            <a:r>
              <a:rPr lang="en-US" altLang="ko-KR" sz="1800" b="1" dirty="0"/>
              <a:t>(recommendation)</a:t>
            </a:r>
            <a:r>
              <a:rPr lang="ko-KR" altLang="en-US" sz="1800" b="1" dirty="0"/>
              <a:t>의 결과</a:t>
            </a:r>
            <a:endParaRPr lang="en-US" altLang="ko-KR" sz="1800" b="1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186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빅데이터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r>
              <a:rPr lang="ko-KR" altLang="en-US" dirty="0"/>
              <a:t> 이론의 </a:t>
            </a:r>
            <a:r>
              <a:rPr lang="ko-KR" altLang="en-US" dirty="0" smtClean="0"/>
              <a:t>키워드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기계 학습 </a:t>
            </a:r>
            <a:r>
              <a:rPr lang="en-US" altLang="ko-KR" dirty="0" smtClean="0"/>
              <a:t>Machine Learning</a:t>
            </a:r>
          </a:p>
          <a:p>
            <a:endParaRPr lang="en-US" altLang="ko-KR" dirty="0" smtClean="0"/>
          </a:p>
          <a:p>
            <a:pPr lvl="1"/>
            <a:r>
              <a:rPr lang="ko-KR" altLang="en-US" b="1" dirty="0" smtClean="0"/>
              <a:t>설명 </a:t>
            </a:r>
            <a:r>
              <a:rPr lang="ko-KR" altLang="en-US" b="1" dirty="0"/>
              <a:t>모델 </a:t>
            </a:r>
            <a:r>
              <a:rPr lang="en-US" altLang="ko-KR" b="1" dirty="0"/>
              <a:t>Description </a:t>
            </a:r>
            <a:r>
              <a:rPr lang="en-US" altLang="ko-KR" b="1" dirty="0" smtClean="0"/>
              <a:t>Model</a:t>
            </a:r>
          </a:p>
          <a:p>
            <a:pPr lvl="2"/>
            <a:r>
              <a:rPr lang="ko-KR" altLang="en-US" dirty="0" smtClean="0"/>
              <a:t>데이터에 어떤 내용들이 들어 있나</a:t>
            </a:r>
            <a:r>
              <a:rPr lang="en-US" altLang="ko-KR" dirty="0" smtClean="0"/>
              <a:t>? </a:t>
            </a:r>
            <a:r>
              <a:rPr lang="ko-KR" altLang="en-US" dirty="0" smtClean="0"/>
              <a:t>간략하게 표현할 수 없나</a:t>
            </a:r>
            <a:r>
              <a:rPr lang="en-US" altLang="ko-KR" dirty="0" smtClean="0"/>
              <a:t>?</a:t>
            </a:r>
          </a:p>
          <a:p>
            <a:pPr lvl="2"/>
            <a:r>
              <a:rPr lang="en-US" altLang="ko-KR" dirty="0" smtClean="0"/>
              <a:t>“</a:t>
            </a:r>
            <a:r>
              <a:rPr lang="ko-KR" altLang="en-US" dirty="0" smtClean="0"/>
              <a:t>요약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의 개념</a:t>
            </a:r>
            <a:endParaRPr lang="en-US" altLang="ko-KR" dirty="0"/>
          </a:p>
          <a:p>
            <a:endParaRPr lang="ko-KR" altLang="en-US" dirty="0"/>
          </a:p>
          <a:p>
            <a:pPr lvl="1"/>
            <a:r>
              <a:rPr lang="ko-KR" altLang="en-US" b="1" dirty="0" smtClean="0"/>
              <a:t>예측 모델 </a:t>
            </a:r>
            <a:r>
              <a:rPr lang="en-US" altLang="ko-KR" b="1" dirty="0" smtClean="0"/>
              <a:t>Prediction Model</a:t>
            </a:r>
          </a:p>
          <a:p>
            <a:pPr lvl="2"/>
            <a:r>
              <a:rPr lang="ko-KR" altLang="en-US" dirty="0" smtClean="0"/>
              <a:t>데이터에 숨어 있는 패턴을 찾아내어 앞으로의 상황을 예측할 수 있을까</a:t>
            </a:r>
            <a:r>
              <a:rPr lang="en-US" altLang="ko-KR" dirty="0" smtClean="0"/>
              <a:t>?</a:t>
            </a:r>
          </a:p>
          <a:p>
            <a:pPr lvl="2"/>
            <a:r>
              <a:rPr lang="en-US" altLang="ko-KR" dirty="0" smtClean="0"/>
              <a:t>“</a:t>
            </a:r>
            <a:r>
              <a:rPr lang="ko-KR" altLang="en-US" dirty="0" smtClean="0"/>
              <a:t>학습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의 개념 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807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빅데이터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ko-KR" altLang="en-US" sz="4400" dirty="0" smtClean="0"/>
              <a:t>위한 기초이론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기계학습 </a:t>
            </a:r>
            <a:r>
              <a:rPr lang="en-US" altLang="ko-KR" dirty="0" smtClean="0"/>
              <a:t>(machine learning) </a:t>
            </a:r>
            <a:r>
              <a:rPr lang="ko-KR" altLang="en-US" dirty="0" smtClean="0"/>
              <a:t>패러다임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36900" name="Picture 4" descr="http://fc08.deviantart.net/fs6/i/2005/103/a/5/Grand_Universe_by_ANTIFAN_RE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67" y="2420888"/>
            <a:ext cx="5001484" cy="2016224"/>
          </a:xfrm>
          <a:prstGeom prst="rect">
            <a:avLst/>
          </a:prstGeom>
          <a:noFill/>
        </p:spPr>
      </p:pic>
      <p:pic>
        <p:nvPicPr>
          <p:cNvPr id="336902" name="Picture 6" descr="http://www.exelanz.com/wp-content/uploads/2013/05/bigdata_lar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68075" y="2420888"/>
            <a:ext cx="4779196" cy="2016224"/>
          </a:xfrm>
          <a:prstGeom prst="rect">
            <a:avLst/>
          </a:prstGeom>
          <a:noFill/>
        </p:spPr>
      </p:pic>
      <p:sp>
        <p:nvSpPr>
          <p:cNvPr id="8" name="아래쪽 화살표 7"/>
          <p:cNvSpPr/>
          <p:nvPr/>
        </p:nvSpPr>
        <p:spPr>
          <a:xfrm>
            <a:off x="1967541" y="4581128"/>
            <a:ext cx="3744416" cy="57606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물리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수학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천문학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3872" y="5301209"/>
            <a:ext cx="13244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만유인력 법칙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상대성 이론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케플러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법칙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...</a:t>
            </a:r>
          </a:p>
        </p:txBody>
      </p:sp>
      <p:sp>
        <p:nvSpPr>
          <p:cNvPr id="10" name="아래쪽 화살표 9"/>
          <p:cNvSpPr/>
          <p:nvPr/>
        </p:nvSpPr>
        <p:spPr>
          <a:xfrm>
            <a:off x="7824192" y="4581128"/>
            <a:ext cx="3168352" cy="57606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데이터마이닝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34528" y="5301208"/>
            <a:ext cx="3060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빅데이터를 형성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지배하는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법칙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43605" y="5301208"/>
            <a:ext cx="17123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대자연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우주를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형성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지배하는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법칙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1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빅데이터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결과는</a:t>
            </a:r>
            <a:r>
              <a:rPr lang="en-US" altLang="ko-KR" dirty="0" smtClean="0"/>
              <a:t>?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2" descr="http://upload.wikimedia.org/wikipedia/commons/f/f3/Generalization_process_using_trees_PNG_vers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3500" y="1484784"/>
            <a:ext cx="5571593" cy="468052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711957" y="3429001"/>
            <a:ext cx="3744936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Georgia" pitchFamily="18" charset="0"/>
                <a:ea typeface="맑은 고딕" pitchFamily="50" charset="-127"/>
              </a:rPr>
              <a:t>추상화</a:t>
            </a:r>
            <a:r>
              <a:rPr lang="en-US" altLang="ko-KR" sz="2400" b="1" dirty="0" smtClean="0">
                <a:latin typeface="Georgia" pitchFamily="18" charset="0"/>
                <a:ea typeface="맑은 고딕" pitchFamily="50" charset="-127"/>
              </a:rPr>
              <a:t> (abstraction)</a:t>
            </a:r>
          </a:p>
          <a:p>
            <a:r>
              <a:rPr lang="ko-KR" altLang="en-US" sz="2400" b="1" dirty="0" smtClean="0">
                <a:latin typeface="Georgia" pitchFamily="18" charset="0"/>
                <a:ea typeface="맑은 고딕" pitchFamily="50" charset="-127"/>
              </a:rPr>
              <a:t>일반화 </a:t>
            </a:r>
            <a:r>
              <a:rPr lang="en-US" altLang="ko-KR" sz="2400" b="1" dirty="0" smtClean="0">
                <a:latin typeface="Georgia" pitchFamily="18" charset="0"/>
                <a:ea typeface="맑은 고딕" pitchFamily="50" charset="-127"/>
              </a:rPr>
              <a:t>(generalization)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37381" y="5157192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맑은 고딕" pitchFamily="50" charset="-127"/>
                <a:ea typeface="맑은 고딕" pitchFamily="50" charset="-127"/>
              </a:rPr>
              <a:t>모델</a:t>
            </a:r>
            <a:r>
              <a:rPr lang="en-US" altLang="ko-KR" sz="28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800" b="1" dirty="0" smtClean="0">
                <a:latin typeface="맑은 고딕" pitchFamily="50" charset="-127"/>
                <a:ea typeface="맑은 고딕" pitchFamily="50" charset="-127"/>
              </a:rPr>
              <a:t>패턴</a:t>
            </a:r>
            <a:endParaRPr lang="ko-KR" altLang="en-US" sz="2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01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제동거리 데이터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제동거리를 결정하는 법칙이 있나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17" y="3777234"/>
            <a:ext cx="66802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541" y="2265065"/>
            <a:ext cx="7200800" cy="156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11958" y="3068961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제동거리 </a:t>
            </a:r>
            <a:r>
              <a:rPr lang="en-US" altLang="ko-KR" sz="1400" b="1" dirty="0" smtClean="0"/>
              <a:t>= ?</a:t>
            </a:r>
            <a:endParaRPr lang="ko-KR" altLang="en-US" sz="140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1967541" y="3705226"/>
            <a:ext cx="10224459" cy="3152775"/>
            <a:chOff x="1475656" y="3705225"/>
            <a:chExt cx="7668344" cy="3152775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3705225"/>
              <a:ext cx="1281322" cy="3152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2684970" y="4699083"/>
              <a:ext cx="6459030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speed : </a:t>
              </a:r>
              <a:r>
                <a:rPr lang="ko-KR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차량속력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단위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: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mile), </a:t>
              </a:r>
              <a:r>
                <a:rPr lang="en-US" altLang="ko-K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dist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: </a:t>
              </a:r>
              <a:r>
                <a:rPr lang="ko-KR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제동거리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단위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: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feet)</a:t>
              </a:r>
            </a:p>
            <a:p>
              <a:endPara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  예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) </a:t>
              </a:r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speed : 4, dist : 2 </a:t>
              </a:r>
            </a:p>
            <a:p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  </a:t>
              </a:r>
              <a:r>
                <a:rPr lang="ko-KR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→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 mile</a:t>
              </a:r>
              <a:r>
                <a:rPr lang="ko-KR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로 주행하는 차량이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급정지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하면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제동</a:t>
              </a:r>
              <a:r>
                <a:rPr lang="ko-KR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거리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는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2 feet</a:t>
              </a:r>
            </a:p>
            <a:p>
              <a:endParaRPr lang="en-US" altLang="ko-KR" sz="2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503712" y="5877272"/>
            <a:ext cx="4224469" cy="980728"/>
            <a:chOff x="2627784" y="5877272"/>
            <a:chExt cx="3168352" cy="980728"/>
          </a:xfrm>
        </p:grpSpPr>
        <p:sp>
          <p:nvSpPr>
            <p:cNvPr id="11" name="오른쪽 화살표 10"/>
            <p:cNvSpPr/>
            <p:nvPr/>
          </p:nvSpPr>
          <p:spPr>
            <a:xfrm>
              <a:off x="2627784" y="5949280"/>
              <a:ext cx="1296144" cy="504056"/>
            </a:xfrm>
            <a:prstGeom prst="righ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67944" y="6021288"/>
              <a:ext cx="1569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제동거리 결정 법칙</a:t>
              </a:r>
              <a:endParaRPr lang="ko-KR" altLang="en-US" b="1" dirty="0"/>
            </a:p>
          </p:txBody>
        </p:sp>
        <p:pic>
          <p:nvPicPr>
            <p:cNvPr id="13" name="그림 12" descr="D:\이가희\빅데이터분석\제동거리예측\Rplot02.png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5877272"/>
              <a:ext cx="1368152" cy="980728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0408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제동 거리 예측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840640" y="6304236"/>
            <a:ext cx="1016000" cy="365125"/>
          </a:xfrm>
        </p:spPr>
        <p:txBody>
          <a:bodyPr/>
          <a:lstStyle/>
          <a:p>
            <a:fld id="{042AED99-7FB4-404E-8A97-64753DCE42EC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098" name="Picture 2" descr="http://dmlab.uos.ac.kr/html/%EC%A0%9C%EB%8F%99%EA%B1%B0%EB%A6%AC%EC%98%88%EC%B8%A1.files/image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349" y="2708920"/>
            <a:ext cx="1708664" cy="151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1103445" y="1700809"/>
            <a:ext cx="9793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일정한 속력으로 가는 차량이 멈췄을 때의 제동거리가 어떤지 예측할 수 있다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 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이때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 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예측방법으로는 회귀분석법을 이용한다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02" name="Picture 6" descr="http://dmlab.uos.ac.kr/html/%EC%A0%9C%EB%8F%99%EA%B1%B0%EB%A6%AC%EC%98%88%EC%B8%A1.files/image0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39617" y="3429000"/>
            <a:ext cx="9345039" cy="360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4" name="Picture 8" descr="http://dmlab.uos.ac.kr/html/%EC%A0%9C%EB%8F%99%EA%B1%B0%EB%A6%AC%EC%98%88%EC%B8%A1.files/image00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39616" y="2708920"/>
            <a:ext cx="5966377" cy="21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6" name="Picture 10" descr="http://dmlab.uos.ac.kr/html/%EC%A0%9C%EB%8F%99%EA%B1%B0%EB%A6%AC%EC%98%88%EC%B8%A1.files/image009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31638" y="5229200"/>
            <a:ext cx="2957748" cy="360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그룹 13"/>
          <p:cNvGrpSpPr/>
          <p:nvPr/>
        </p:nvGrpSpPr>
        <p:grpSpPr>
          <a:xfrm>
            <a:off x="2735627" y="2564904"/>
            <a:ext cx="8448939" cy="4293096"/>
            <a:chOff x="2051720" y="2564904"/>
            <a:chExt cx="6336704" cy="4293096"/>
          </a:xfrm>
        </p:grpSpPr>
        <p:pic>
          <p:nvPicPr>
            <p:cNvPr id="4108" name="Picture 12" descr="http://dmlab.uos.ac.kr/html/%EC%A0%9C%EB%8F%99%EA%B1%B0%EB%A6%AC%EC%98%88%EC%B8%A1.files/image011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292080" y="3813549"/>
              <a:ext cx="3096344" cy="3044451"/>
            </a:xfrm>
            <a:prstGeom prst="rect">
              <a:avLst/>
            </a:prstGeom>
            <a:noFill/>
          </p:spPr>
        </p:pic>
        <p:sp>
          <p:nvSpPr>
            <p:cNvPr id="12" name="타원 11"/>
            <p:cNvSpPr/>
            <p:nvPr/>
          </p:nvSpPr>
          <p:spPr>
            <a:xfrm>
              <a:off x="2051720" y="2564904"/>
              <a:ext cx="432048" cy="432048"/>
            </a:xfrm>
            <a:prstGeom prst="ellipse">
              <a:avLst/>
            </a:prstGeom>
            <a:solidFill>
              <a:schemeClr val="accent1">
                <a:alpha val="1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2184400" y="3000375"/>
              <a:ext cx="2987675" cy="2266950"/>
            </a:xfrm>
            <a:custGeom>
              <a:avLst/>
              <a:gdLst>
                <a:gd name="connsiteX0" fmla="*/ 149225 w 2987675"/>
                <a:gd name="connsiteY0" fmla="*/ 0 h 2266950"/>
                <a:gd name="connsiteX1" fmla="*/ 473075 w 2987675"/>
                <a:gd name="connsiteY1" fmla="*/ 1314450 h 2266950"/>
                <a:gd name="connsiteX2" fmla="*/ 2987675 w 2987675"/>
                <a:gd name="connsiteY2" fmla="*/ 2266950 h 226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87675" h="2266950">
                  <a:moveTo>
                    <a:pt x="149225" y="0"/>
                  </a:moveTo>
                  <a:cubicBezTo>
                    <a:pt x="74612" y="468312"/>
                    <a:pt x="0" y="936625"/>
                    <a:pt x="473075" y="1314450"/>
                  </a:cubicBezTo>
                  <a:cubicBezTo>
                    <a:pt x="946150" y="1692275"/>
                    <a:pt x="1966912" y="1979612"/>
                    <a:pt x="2987675" y="2266950"/>
                  </a:cubicBezTo>
                </a:path>
              </a:pathLst>
            </a:custGeom>
            <a:ln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584843" y="4221088"/>
            <a:ext cx="2543605" cy="936104"/>
            <a:chOff x="5688632" y="4221088"/>
            <a:chExt cx="1907704" cy="936104"/>
          </a:xfrm>
        </p:grpSpPr>
        <p:sp>
          <p:nvSpPr>
            <p:cNvPr id="15" name="직사각형 14"/>
            <p:cNvSpPr/>
            <p:nvPr/>
          </p:nvSpPr>
          <p:spPr>
            <a:xfrm>
              <a:off x="5688632" y="4221088"/>
              <a:ext cx="1907704" cy="584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1600" spc="-150" dirty="0">
                  <a:latin typeface="Georgia" pitchFamily="18" charset="0"/>
                  <a:ea typeface="맑은 고딕" pitchFamily="50" charset="-127"/>
                </a:rPr>
                <a:t>cars</a:t>
              </a:r>
              <a:r>
                <a:rPr lang="ko-KR" altLang="ko-KR" sz="1600" spc="-300" dirty="0">
                  <a:latin typeface="Georgia" pitchFamily="18" charset="0"/>
                  <a:ea typeface="맑은 고딕" pitchFamily="50" charset="-127"/>
                </a:rPr>
                <a:t>데이터에 대한 </a:t>
              </a:r>
              <a:endParaRPr lang="en-US" altLang="ko-KR" sz="1600" spc="-300" dirty="0" smtClean="0">
                <a:latin typeface="Georgia" pitchFamily="18" charset="0"/>
                <a:ea typeface="맑은 고딕" pitchFamily="50" charset="-127"/>
              </a:endParaRPr>
            </a:p>
            <a:p>
              <a:r>
                <a:rPr lang="ko-KR" altLang="en-US" sz="1600" spc="-300" dirty="0" smtClean="0">
                  <a:latin typeface="Georgia" pitchFamily="18" charset="0"/>
                  <a:ea typeface="맑은 고딕" pitchFamily="50" charset="-127"/>
                </a:rPr>
                <a:t>회귀모델 식</a:t>
              </a:r>
              <a:endParaRPr lang="ko-KR" altLang="en-US" sz="1600" spc="-300" dirty="0">
                <a:latin typeface="Georgia" pitchFamily="18" charset="0"/>
                <a:ea typeface="맑은 고딕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688632" y="4818638"/>
              <a:ext cx="1255392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altLang="ko-KR" sz="16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" pitchFamily="18" charset="0"/>
                  <a:ea typeface="맑은 고딕" pitchFamily="50" charset="-127"/>
                </a:rPr>
                <a:t>y=3.932x-17.5791</a:t>
              </a:r>
              <a:endPara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itchFamily="18" charset="0"/>
                <a:ea typeface="맑은 고딕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2780928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1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빅데이터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sz="4400" dirty="0" smtClean="0"/>
              <a:t>결과</a:t>
            </a:r>
            <a:endParaRPr lang="ko-KR" altLang="en-US" sz="4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896533" y="6309321"/>
            <a:ext cx="1016000" cy="365125"/>
          </a:xfrm>
        </p:spPr>
        <p:txBody>
          <a:bodyPr/>
          <a:lstStyle/>
          <a:p>
            <a:fld id="{042AED99-7FB4-404E-8A97-64753DCE42EC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336902" name="Picture 6" descr="http://www.exelanz.com/wp-content/uploads/2013/05/bigdata_lar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1556792"/>
            <a:ext cx="8192907" cy="3456384"/>
          </a:xfrm>
          <a:prstGeom prst="rect">
            <a:avLst/>
          </a:prstGeom>
          <a:noFill/>
        </p:spPr>
      </p:pic>
      <p:sp>
        <p:nvSpPr>
          <p:cNvPr id="10" name="아래쪽 화살표 9"/>
          <p:cNvSpPr/>
          <p:nvPr/>
        </p:nvSpPr>
        <p:spPr>
          <a:xfrm>
            <a:off x="4463819" y="4869160"/>
            <a:ext cx="3168352" cy="57606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Georgia" pitchFamily="18" charset="0"/>
                <a:ea typeface="맑은 고딕" pitchFamily="50" charset="-127"/>
              </a:rPr>
              <a:t>데이터마이닝</a:t>
            </a:r>
            <a:endParaRPr lang="ko-KR" altLang="en-US" b="1" dirty="0">
              <a:latin typeface="Georgia" pitchFamily="18" charset="0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47595" y="5589241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빅데이터를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형성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지배하는 법칙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231904" y="5517232"/>
            <a:ext cx="1824203" cy="79208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모델 </a:t>
            </a:r>
            <a:r>
              <a:rPr lang="en-US" altLang="ko-KR" dirty="0" smtClean="0"/>
              <a:t>(Model)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413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빅데이터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r>
              <a:rPr lang="ko-KR" altLang="en-US" dirty="0"/>
              <a:t> 이론적 토대</a:t>
            </a:r>
            <a:r>
              <a:rPr lang="en-US" altLang="ko-KR" dirty="0"/>
              <a:t>: </a:t>
            </a:r>
            <a:r>
              <a:rPr lang="en-US" altLang="ko-KR" sz="3600" dirty="0"/>
              <a:t>Machine Learning (</a:t>
            </a:r>
            <a:r>
              <a:rPr lang="ko-KR" altLang="en-US" sz="3600" dirty="0"/>
              <a:t>기계학습</a:t>
            </a:r>
            <a:r>
              <a:rPr lang="en-US" altLang="ko-KR" sz="3600" dirty="0"/>
              <a:t>)</a:t>
            </a:r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467619857"/>
              </p:ext>
            </p:extLst>
          </p:nvPr>
        </p:nvGraphicFramePr>
        <p:xfrm>
          <a:off x="2270816" y="1585360"/>
          <a:ext cx="8064896" cy="4486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71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608868-BF4C-4749-A8F8-E35E93CFB5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86608868-BF4C-4749-A8F8-E35E93CFB5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86608868-BF4C-4749-A8F8-E35E93CFB5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graphicEl>
                                              <a:dgm id="{86608868-BF4C-4749-A8F8-E35E93CFB5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graphicEl>
                                              <a:dgm id="{86608868-BF4C-4749-A8F8-E35E93CFB5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86608868-BF4C-4749-A8F8-E35E93CFB5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D273D1-D718-437E-9C39-BB0A41DE1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graphicEl>
                                              <a:dgm id="{4ED273D1-D718-437E-9C39-BB0A41DE1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graphicEl>
                                              <a:dgm id="{4ED273D1-D718-437E-9C39-BB0A41DE1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4ED273D1-D718-437E-9C39-BB0A41DE1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4ED273D1-D718-437E-9C39-BB0A41DE1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4ED273D1-D718-437E-9C39-BB0A41DE1A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25B69A-C46D-48F6-87E9-F65EA8C569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4925B69A-C46D-48F6-87E9-F65EA8C569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4925B69A-C46D-48F6-87E9-F65EA8C569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graphicEl>
                                              <a:dgm id="{4925B69A-C46D-48F6-87E9-F65EA8C569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4925B69A-C46D-48F6-87E9-F65EA8C569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4925B69A-C46D-48F6-87E9-F65EA8C569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52D13-A518-48D6-86AF-4B0EA47AB9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graphicEl>
                                              <a:dgm id="{A6452D13-A518-48D6-86AF-4B0EA47AB9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graphicEl>
                                              <a:dgm id="{A6452D13-A518-48D6-86AF-4B0EA47AB9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A6452D13-A518-48D6-86AF-4B0EA47AB9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A6452D13-A518-48D6-86AF-4B0EA47AB9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A6452D13-A518-48D6-86AF-4B0EA47AB9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D48339A-5D60-4973-ADE9-00B9844B1A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1D48339A-5D60-4973-ADE9-00B9844B1A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1D48339A-5D60-4973-ADE9-00B9844B1A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>
                                            <p:graphicEl>
                                              <a:dgm id="{1D48339A-5D60-4973-ADE9-00B9844B1A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>
                                            <p:graphicEl>
                                              <a:dgm id="{1D48339A-5D60-4973-ADE9-00B9844B1A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1D48339A-5D60-4973-ADE9-00B9844B1A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628E33-CC51-49CD-8D74-0638BC971A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>
                                            <p:graphicEl>
                                              <a:dgm id="{26628E33-CC51-49CD-8D74-0638BC971A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>
                                            <p:graphicEl>
                                              <a:dgm id="{26628E33-CC51-49CD-8D74-0638BC971A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>
                                            <p:graphicEl>
                                              <a:dgm id="{26628E33-CC51-49CD-8D74-0638BC971A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>
                                            <p:graphicEl>
                                              <a:dgm id="{26628E33-CC51-49CD-8D74-0638BC971A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graphicEl>
                                              <a:dgm id="{26628E33-CC51-49CD-8D74-0638BC971A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 smtClean="0"/>
              <a:t>Regression vs. Classification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Regression </a:t>
            </a:r>
            <a:r>
              <a:rPr lang="ko-KR" altLang="en-US" dirty="0" smtClean="0"/>
              <a:t>회귀분석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주어진 데이터에 대한 </a:t>
            </a:r>
            <a:r>
              <a:rPr lang="en-US" altLang="ko-KR" dirty="0" smtClean="0"/>
              <a:t>“</a:t>
            </a:r>
            <a:r>
              <a:rPr lang="ko-KR" altLang="en-US" dirty="0" err="1" smtClean="0"/>
              <a:t>연속형</a:t>
            </a:r>
            <a:r>
              <a:rPr lang="ko-KR" altLang="en-US" dirty="0" smtClean="0"/>
              <a:t> 수치 데이터</a:t>
            </a:r>
            <a:r>
              <a:rPr lang="en-US" altLang="ko-KR" dirty="0" smtClean="0"/>
              <a:t>(continuous numeric data)”</a:t>
            </a:r>
            <a:r>
              <a:rPr lang="ko-KR" altLang="en-US" dirty="0" smtClean="0"/>
              <a:t>의 예측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직원 임금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고객 가치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키에 따른 몸무게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Classification </a:t>
            </a:r>
            <a:r>
              <a:rPr lang="ko-KR" altLang="en-US" dirty="0" smtClean="0"/>
              <a:t>범주화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주어진 데이터에 대한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(category)” </a:t>
            </a:r>
            <a:r>
              <a:rPr lang="ko-KR" altLang="en-US" dirty="0" smtClean="0"/>
              <a:t>또는</a:t>
            </a:r>
            <a:r>
              <a:rPr lang="en-US" altLang="ko-KR" dirty="0" smtClean="0"/>
              <a:t> “</a:t>
            </a:r>
            <a:r>
              <a:rPr lang="ko-KR" altLang="en-US" dirty="0" smtClean="0"/>
              <a:t>카테고리의 소속 확률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의 예측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5934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홈페이지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altLang="ko-KR" sz="2000" dirty="0" smtClean="0">
                <a:hlinkClick r:id="rId2"/>
              </a:rPr>
              <a:t>http://datamining.uos.ac.kr</a:t>
            </a:r>
            <a:r>
              <a:rPr lang="en-US" altLang="ko-KR" sz="2000" dirty="0" smtClean="0"/>
              <a:t>  </a:t>
            </a:r>
            <a:r>
              <a:rPr lang="ko-KR" altLang="en-US" sz="2000" dirty="0" smtClean="0"/>
              <a:t>접속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“</a:t>
            </a:r>
            <a:r>
              <a:rPr lang="ko-KR" altLang="en-US" sz="1800" dirty="0" smtClean="0"/>
              <a:t>빅데이터의 이해와 활용</a:t>
            </a:r>
            <a:r>
              <a:rPr lang="en-US" altLang="ko-KR" sz="1800" dirty="0" smtClean="0"/>
              <a:t>” </a:t>
            </a:r>
            <a:r>
              <a:rPr lang="ko-KR" altLang="en-US" sz="1800" dirty="0" smtClean="0"/>
              <a:t>클릭</a:t>
            </a:r>
            <a:endParaRPr lang="ko-KR" altLang="en-US" sz="1800" dirty="0"/>
          </a:p>
          <a:p>
            <a:r>
              <a:rPr lang="ko-KR" altLang="en-US" sz="2000" dirty="0" smtClean="0"/>
              <a:t>활용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강의 노트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실습 자료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수업 관련 공지 사항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성적 게시</a:t>
            </a:r>
            <a:endParaRPr lang="en-US" altLang="ko-KR" sz="18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62" y="2319920"/>
            <a:ext cx="5952661" cy="4079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31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자동 분류 </a:t>
            </a:r>
            <a:r>
              <a:rPr lang="en-US" altLang="ko-KR" dirty="0" smtClean="0"/>
              <a:t>Classification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학습 알고리즘에 따라 예측</a:t>
            </a:r>
            <a:r>
              <a:rPr lang="en-US" altLang="ko-KR" dirty="0" smtClean="0"/>
              <a:t>(</a:t>
            </a:r>
            <a:r>
              <a:rPr lang="ko-KR" altLang="en-US" dirty="0" smtClean="0"/>
              <a:t>분류</a:t>
            </a:r>
            <a:r>
              <a:rPr lang="en-US" altLang="ko-KR" dirty="0" smtClean="0"/>
              <a:t>) </a:t>
            </a:r>
            <a:r>
              <a:rPr lang="ko-KR" altLang="en-US" dirty="0" smtClean="0"/>
              <a:t>모델 형태가 다름</a:t>
            </a:r>
            <a:endParaRPr lang="ko-KR" altLang="en-US" dirty="0"/>
          </a:p>
        </p:txBody>
      </p:sp>
      <p:pic>
        <p:nvPicPr>
          <p:cNvPr id="4" name="그림 3" descr="decision_tre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17167" y="4407768"/>
            <a:ext cx="1531952" cy="1080120"/>
          </a:xfrm>
          <a:prstGeom prst="rect">
            <a:avLst/>
          </a:prstGeom>
        </p:spPr>
      </p:pic>
      <p:pic>
        <p:nvPicPr>
          <p:cNvPr id="5" name="그림 4" descr="kN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41503" y="2391544"/>
            <a:ext cx="1656184" cy="1487978"/>
          </a:xfrm>
          <a:prstGeom prst="rect">
            <a:avLst/>
          </a:prstGeom>
        </p:spPr>
      </p:pic>
      <p:pic>
        <p:nvPicPr>
          <p:cNvPr id="6" name="그림 5" descr="SVM classifi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5039" y="2463553"/>
            <a:ext cx="1440160" cy="1399835"/>
          </a:xfrm>
          <a:prstGeom prst="rect">
            <a:avLst/>
          </a:prstGeom>
        </p:spPr>
      </p:pic>
      <p:pic>
        <p:nvPicPr>
          <p:cNvPr id="7" name="그림 6" descr="topic model-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09256" y="2391544"/>
            <a:ext cx="1652197" cy="1368152"/>
          </a:xfrm>
          <a:prstGeom prst="rect">
            <a:avLst/>
          </a:prstGeom>
        </p:spPr>
      </p:pic>
      <p:pic>
        <p:nvPicPr>
          <p:cNvPr id="8" name="그림 7" descr="neural-networ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3432" y="4479776"/>
            <a:ext cx="1864285" cy="1152128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10275679" y="6050280"/>
            <a:ext cx="609600" cy="228600"/>
          </a:xfrm>
        </p:spPr>
        <p:txBody>
          <a:bodyPr/>
          <a:lstStyle/>
          <a:p>
            <a:fld id="{042AED99-7FB4-404E-8A97-64753DCE42EC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28935" y="3781182"/>
            <a:ext cx="2763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Georgia" pitchFamily="18" charset="0"/>
              </a:rPr>
              <a:t>Support Vector Machine</a:t>
            </a:r>
            <a:endParaRPr lang="ko-KR" altLang="en-US" sz="1600" b="1" dirty="0">
              <a:latin typeface="Georgia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97287" y="3759697"/>
            <a:ext cx="2667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Georgia" pitchFamily="18" charset="0"/>
              </a:rPr>
              <a:t>Statistics </a:t>
            </a:r>
          </a:p>
          <a:p>
            <a:r>
              <a:rPr lang="en-US" altLang="ko-KR" sz="1600" b="1" dirty="0">
                <a:latin typeface="Georgia" pitchFamily="18" charset="0"/>
              </a:rPr>
              <a:t>(ex) Bayesian Network</a:t>
            </a:r>
            <a:endParaRPr lang="ko-KR" altLang="en-US" sz="1600" b="1" dirty="0">
              <a:latin typeface="Georgia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29535" y="3543672"/>
            <a:ext cx="24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Georgia" pitchFamily="18" charset="0"/>
              </a:rPr>
              <a:t>k-Nearest Neighbors</a:t>
            </a:r>
            <a:endParaRPr lang="ko-KR" altLang="en-US" sz="1600" b="1" dirty="0">
              <a:latin typeface="Georgia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73151" y="5631904"/>
            <a:ext cx="1744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Georgia" pitchFamily="18" charset="0"/>
              </a:rPr>
              <a:t>Decision Trees</a:t>
            </a:r>
            <a:endParaRPr lang="ko-KR" altLang="en-US" sz="1600" b="1" dirty="0">
              <a:latin typeface="Georgia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81464" y="5631904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Georgia" pitchFamily="18" charset="0"/>
              </a:rPr>
              <a:t>Neural Network</a:t>
            </a:r>
            <a:endParaRPr lang="ko-KR" altLang="en-US" sz="1600" b="1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83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자동 분류 시스템 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기본 개념</a:t>
            </a:r>
            <a:endParaRPr lang="ko-KR" altLang="en-US" dirty="0"/>
          </a:p>
        </p:txBody>
      </p:sp>
      <p:pic>
        <p:nvPicPr>
          <p:cNvPr id="5" name="그림 4" descr="supervised-classific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23592" y="2492896"/>
            <a:ext cx="6839536" cy="3528392"/>
          </a:xfrm>
          <a:prstGeom prst="rect">
            <a:avLst/>
          </a:prstGeom>
        </p:spPr>
      </p:pic>
      <p:pic>
        <p:nvPicPr>
          <p:cNvPr id="4" name="그림 3" descr="robotreadin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4192" y="2636912"/>
            <a:ext cx="1584176" cy="15841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6744073" y="6084585"/>
            <a:ext cx="1707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분류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예측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모델</a:t>
            </a:r>
          </a:p>
        </p:txBody>
      </p:sp>
      <p:sp>
        <p:nvSpPr>
          <p:cNvPr id="7" name="자유형 6"/>
          <p:cNvSpPr/>
          <p:nvPr/>
        </p:nvSpPr>
        <p:spPr>
          <a:xfrm>
            <a:off x="7088188" y="5419725"/>
            <a:ext cx="561974" cy="704850"/>
          </a:xfrm>
          <a:custGeom>
            <a:avLst/>
            <a:gdLst>
              <a:gd name="connsiteX0" fmla="*/ 236537 w 561974"/>
              <a:gd name="connsiteY0" fmla="*/ 0 h 704850"/>
              <a:gd name="connsiteX1" fmla="*/ 46037 w 561974"/>
              <a:gd name="connsiteY1" fmla="*/ 266700 h 704850"/>
              <a:gd name="connsiteX2" fmla="*/ 512762 w 561974"/>
              <a:gd name="connsiteY2" fmla="*/ 381000 h 704850"/>
              <a:gd name="connsiteX3" fmla="*/ 341312 w 561974"/>
              <a:gd name="connsiteY3" fmla="*/ 70485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4" h="704850">
                <a:moveTo>
                  <a:pt x="236537" y="0"/>
                </a:moveTo>
                <a:cubicBezTo>
                  <a:pt x="118268" y="101600"/>
                  <a:pt x="0" y="203200"/>
                  <a:pt x="46037" y="266700"/>
                </a:cubicBezTo>
                <a:cubicBezTo>
                  <a:pt x="92074" y="330200"/>
                  <a:pt x="463550" y="307975"/>
                  <a:pt x="512762" y="381000"/>
                </a:cubicBezTo>
                <a:cubicBezTo>
                  <a:pt x="561974" y="454025"/>
                  <a:pt x="341312" y="704850"/>
                  <a:pt x="341312" y="704850"/>
                </a:cubicBezTo>
              </a:path>
            </a:pathLst>
          </a:custGeom>
          <a:ln>
            <a:prstDash val="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6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자유형 34"/>
          <p:cNvSpPr/>
          <p:nvPr/>
        </p:nvSpPr>
        <p:spPr>
          <a:xfrm>
            <a:off x="6855883" y="3043767"/>
            <a:ext cx="3191934" cy="2084916"/>
          </a:xfrm>
          <a:custGeom>
            <a:avLst/>
            <a:gdLst>
              <a:gd name="connsiteX0" fmla="*/ 637117 w 3191934"/>
              <a:gd name="connsiteY0" fmla="*/ 1210733 h 2084916"/>
              <a:gd name="connsiteX1" fmla="*/ 294217 w 3191934"/>
              <a:gd name="connsiteY1" fmla="*/ 1502833 h 2084916"/>
              <a:gd name="connsiteX2" fmla="*/ 345017 w 3191934"/>
              <a:gd name="connsiteY2" fmla="*/ 2010833 h 2084916"/>
              <a:gd name="connsiteX3" fmla="*/ 2364317 w 3191934"/>
              <a:gd name="connsiteY3" fmla="*/ 1947333 h 2084916"/>
              <a:gd name="connsiteX4" fmla="*/ 2313517 w 3191934"/>
              <a:gd name="connsiteY4" fmla="*/ 1248833 h 2084916"/>
              <a:gd name="connsiteX5" fmla="*/ 2897717 w 3191934"/>
              <a:gd name="connsiteY5" fmla="*/ 766233 h 2084916"/>
              <a:gd name="connsiteX6" fmla="*/ 3189817 w 3191934"/>
              <a:gd name="connsiteY6" fmla="*/ 309033 h 2084916"/>
              <a:gd name="connsiteX7" fmla="*/ 2910417 w 3191934"/>
              <a:gd name="connsiteY7" fmla="*/ 55033 h 2084916"/>
              <a:gd name="connsiteX8" fmla="*/ 2440517 w 3191934"/>
              <a:gd name="connsiteY8" fmla="*/ 131233 h 2084916"/>
              <a:gd name="connsiteX9" fmla="*/ 2173817 w 3191934"/>
              <a:gd name="connsiteY9" fmla="*/ 842433 h 2084916"/>
              <a:gd name="connsiteX10" fmla="*/ 1957917 w 3191934"/>
              <a:gd name="connsiteY10" fmla="*/ 1286933 h 2084916"/>
              <a:gd name="connsiteX11" fmla="*/ 1272117 w 3191934"/>
              <a:gd name="connsiteY11" fmla="*/ 1401233 h 2084916"/>
              <a:gd name="connsiteX12" fmla="*/ 637117 w 3191934"/>
              <a:gd name="connsiteY12" fmla="*/ 1210733 h 208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91934" h="2084916">
                <a:moveTo>
                  <a:pt x="637117" y="1210733"/>
                </a:moveTo>
                <a:cubicBezTo>
                  <a:pt x="474134" y="1227666"/>
                  <a:pt x="342900" y="1369483"/>
                  <a:pt x="294217" y="1502833"/>
                </a:cubicBezTo>
                <a:cubicBezTo>
                  <a:pt x="245534" y="1636183"/>
                  <a:pt x="0" y="1936750"/>
                  <a:pt x="345017" y="2010833"/>
                </a:cubicBezTo>
                <a:cubicBezTo>
                  <a:pt x="690034" y="2084916"/>
                  <a:pt x="2036234" y="2074333"/>
                  <a:pt x="2364317" y="1947333"/>
                </a:cubicBezTo>
                <a:cubicBezTo>
                  <a:pt x="2692400" y="1820333"/>
                  <a:pt x="2224617" y="1445683"/>
                  <a:pt x="2313517" y="1248833"/>
                </a:cubicBezTo>
                <a:cubicBezTo>
                  <a:pt x="2402417" y="1051983"/>
                  <a:pt x="2751667" y="922866"/>
                  <a:pt x="2897717" y="766233"/>
                </a:cubicBezTo>
                <a:cubicBezTo>
                  <a:pt x="3043767" y="609600"/>
                  <a:pt x="3187700" y="427566"/>
                  <a:pt x="3189817" y="309033"/>
                </a:cubicBezTo>
                <a:cubicBezTo>
                  <a:pt x="3191934" y="190500"/>
                  <a:pt x="3035300" y="84666"/>
                  <a:pt x="2910417" y="55033"/>
                </a:cubicBezTo>
                <a:cubicBezTo>
                  <a:pt x="2785534" y="25400"/>
                  <a:pt x="2563284" y="0"/>
                  <a:pt x="2440517" y="131233"/>
                </a:cubicBezTo>
                <a:cubicBezTo>
                  <a:pt x="2317750" y="262466"/>
                  <a:pt x="2254250" y="649816"/>
                  <a:pt x="2173817" y="842433"/>
                </a:cubicBezTo>
                <a:cubicBezTo>
                  <a:pt x="2093384" y="1035050"/>
                  <a:pt x="2108200" y="1193800"/>
                  <a:pt x="1957917" y="1286933"/>
                </a:cubicBezTo>
                <a:cubicBezTo>
                  <a:pt x="1807634" y="1380066"/>
                  <a:pt x="1494367" y="1409700"/>
                  <a:pt x="1272117" y="1401233"/>
                </a:cubicBezTo>
                <a:cubicBezTo>
                  <a:pt x="1049867" y="1392766"/>
                  <a:pt x="800100" y="1193800"/>
                  <a:pt x="637117" y="1210733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75520" y="404664"/>
            <a:ext cx="8686800" cy="1143000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예측모델의 생성</a:t>
            </a:r>
            <a:r>
              <a:rPr lang="en-US" altLang="ko-KR" sz="4000" dirty="0" smtClean="0"/>
              <a:t>: </a:t>
            </a:r>
            <a:r>
              <a:rPr lang="ko-KR" altLang="en-US" sz="2800" dirty="0"/>
              <a:t>의사결정 트리</a:t>
            </a:r>
            <a:r>
              <a:rPr lang="ko-KR" altLang="en-US" sz="4000" dirty="0"/>
              <a:t> </a:t>
            </a:r>
            <a:r>
              <a:rPr lang="en-US" altLang="ko-KR" sz="2800" dirty="0"/>
              <a:t>(Decision Tree)</a:t>
            </a:r>
            <a:endParaRPr lang="en-US" altLang="ko-KR" dirty="0"/>
          </a:p>
        </p:txBody>
      </p:sp>
      <p:graphicFrame>
        <p:nvGraphicFramePr>
          <p:cNvPr id="59396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1775521" y="2420938"/>
          <a:ext cx="3783335" cy="1872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Worksheet" r:id="rId4" imgW="2114531" imgH="981204" progId="Excel.Sheet.8">
                  <p:embed/>
                </p:oleObj>
              </mc:Choice>
              <mc:Fallback>
                <p:oleObj name="Worksheet" r:id="rId4" imgW="2114531" imgH="981204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5521" y="2420938"/>
                        <a:ext cx="3783335" cy="1872158"/>
                      </a:xfrm>
                      <a:prstGeom prst="rect">
                        <a:avLst/>
                      </a:prstGeom>
                      <a:solidFill>
                        <a:srgbClr val="969696">
                          <a:alpha val="75999"/>
                        </a:srgbClr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그룹 27"/>
          <p:cNvGrpSpPr/>
          <p:nvPr/>
        </p:nvGrpSpPr>
        <p:grpSpPr>
          <a:xfrm>
            <a:off x="7256758" y="1844824"/>
            <a:ext cx="2643449" cy="3081882"/>
            <a:chOff x="5444725" y="1628800"/>
            <a:chExt cx="3073509" cy="3878187"/>
          </a:xfrm>
        </p:grpSpPr>
        <p:sp>
          <p:nvSpPr>
            <p:cNvPr id="59397" name="Rectangle 5"/>
            <p:cNvSpPr>
              <a:spLocks noChangeArrowheads="1"/>
            </p:cNvSpPr>
            <p:nvPr/>
          </p:nvSpPr>
          <p:spPr bwMode="auto">
            <a:xfrm>
              <a:off x="5444725" y="5122914"/>
              <a:ext cx="825663" cy="3840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latinLnBrk="0" hangingPunct="0"/>
              <a:r>
                <a:rPr lang="en-US" altLang="ko-KR" sz="1400">
                  <a:solidFill>
                    <a:srgbClr val="0000FF"/>
                  </a:solidFill>
                  <a:latin typeface="Arial" charset="0"/>
                </a:rPr>
                <a:t>accept</a:t>
              </a:r>
            </a:p>
          </p:txBody>
        </p:sp>
        <p:sp>
          <p:nvSpPr>
            <p:cNvPr id="59398" name="Rectangle 6"/>
            <p:cNvSpPr>
              <a:spLocks noChangeArrowheads="1"/>
            </p:cNvSpPr>
            <p:nvPr/>
          </p:nvSpPr>
          <p:spPr bwMode="auto">
            <a:xfrm>
              <a:off x="6816325" y="5122914"/>
              <a:ext cx="987425" cy="3840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eaLnBrk="0" latinLnBrk="0" hangingPunct="0"/>
              <a:r>
                <a:rPr lang="en-US" altLang="ko-KR" sz="1400">
                  <a:solidFill>
                    <a:srgbClr val="0000FF"/>
                  </a:solidFill>
                  <a:latin typeface="Arial" charset="0"/>
                </a:rPr>
                <a:t>reject</a:t>
              </a:r>
            </a:p>
          </p:txBody>
        </p:sp>
        <p:sp>
          <p:nvSpPr>
            <p:cNvPr id="59399" name="Oval 7"/>
            <p:cNvSpPr>
              <a:spLocks noChangeArrowheads="1"/>
            </p:cNvSpPr>
            <p:nvPr/>
          </p:nvSpPr>
          <p:spPr bwMode="auto">
            <a:xfrm>
              <a:off x="6699363" y="1628800"/>
              <a:ext cx="1714512" cy="977923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400"/>
            </a:p>
          </p:txBody>
        </p:sp>
        <p:sp>
          <p:nvSpPr>
            <p:cNvPr id="59400" name="Rectangle 8"/>
            <p:cNvSpPr>
              <a:spLocks noChangeArrowheads="1"/>
            </p:cNvSpPr>
            <p:nvPr/>
          </p:nvSpPr>
          <p:spPr bwMode="auto">
            <a:xfrm>
              <a:off x="5840013" y="4894314"/>
              <a:ext cx="195262" cy="233363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400"/>
            </a:p>
          </p:txBody>
        </p:sp>
        <p:sp>
          <p:nvSpPr>
            <p:cNvPr id="59401" name="Rectangle 9"/>
            <p:cNvSpPr>
              <a:spLocks noChangeArrowheads="1"/>
            </p:cNvSpPr>
            <p:nvPr/>
          </p:nvSpPr>
          <p:spPr bwMode="auto">
            <a:xfrm>
              <a:off x="7083025" y="4894314"/>
              <a:ext cx="196850" cy="233363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400"/>
            </a:p>
          </p:txBody>
        </p:sp>
        <p:sp>
          <p:nvSpPr>
            <p:cNvPr id="59402" name="Rectangle 10"/>
            <p:cNvSpPr>
              <a:spLocks noChangeArrowheads="1"/>
            </p:cNvSpPr>
            <p:nvPr/>
          </p:nvSpPr>
          <p:spPr bwMode="auto">
            <a:xfrm>
              <a:off x="7991103" y="3383011"/>
              <a:ext cx="195262" cy="23495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400"/>
            </a:p>
          </p:txBody>
        </p:sp>
        <p:sp>
          <p:nvSpPr>
            <p:cNvPr id="59403" name="Oval 11"/>
            <p:cNvSpPr>
              <a:spLocks noChangeArrowheads="1"/>
            </p:cNvSpPr>
            <p:nvPr/>
          </p:nvSpPr>
          <p:spPr bwMode="auto">
            <a:xfrm>
              <a:off x="5730477" y="3343312"/>
              <a:ext cx="1785950" cy="785818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400"/>
            </a:p>
          </p:txBody>
        </p:sp>
        <p:sp>
          <p:nvSpPr>
            <p:cNvPr id="59404" name="Line 12"/>
            <p:cNvSpPr>
              <a:spLocks noChangeShapeType="1"/>
            </p:cNvSpPr>
            <p:nvPr/>
          </p:nvSpPr>
          <p:spPr bwMode="auto">
            <a:xfrm flipH="1">
              <a:off x="6873503" y="2614661"/>
              <a:ext cx="600075" cy="7620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400"/>
            </a:p>
          </p:txBody>
        </p:sp>
        <p:sp>
          <p:nvSpPr>
            <p:cNvPr id="59405" name="Line 13"/>
            <p:cNvSpPr>
              <a:spLocks noChangeShapeType="1"/>
            </p:cNvSpPr>
            <p:nvPr/>
          </p:nvSpPr>
          <p:spPr bwMode="auto">
            <a:xfrm>
              <a:off x="7540253" y="2614661"/>
              <a:ext cx="509587" cy="7620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400"/>
            </a:p>
          </p:txBody>
        </p:sp>
        <p:sp>
          <p:nvSpPr>
            <p:cNvPr id="59406" name="Line 14"/>
            <p:cNvSpPr>
              <a:spLocks noChangeShapeType="1"/>
            </p:cNvSpPr>
            <p:nvPr/>
          </p:nvSpPr>
          <p:spPr bwMode="auto">
            <a:xfrm flipH="1">
              <a:off x="5965425" y="4125964"/>
              <a:ext cx="600075" cy="7620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400"/>
            </a:p>
          </p:txBody>
        </p:sp>
        <p:sp>
          <p:nvSpPr>
            <p:cNvPr id="59407" name="Line 15"/>
            <p:cNvSpPr>
              <a:spLocks noChangeShapeType="1"/>
            </p:cNvSpPr>
            <p:nvPr/>
          </p:nvSpPr>
          <p:spPr bwMode="auto">
            <a:xfrm>
              <a:off x="6633763" y="4125964"/>
              <a:ext cx="508000" cy="7620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400"/>
            </a:p>
          </p:txBody>
        </p:sp>
        <p:sp>
          <p:nvSpPr>
            <p:cNvPr id="59408" name="Rectangle 16"/>
            <p:cNvSpPr>
              <a:spLocks noChangeArrowheads="1"/>
            </p:cNvSpPr>
            <p:nvPr/>
          </p:nvSpPr>
          <p:spPr bwMode="auto">
            <a:xfrm>
              <a:off x="6730609" y="1914552"/>
              <a:ext cx="1628957" cy="3840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latinLnBrk="0" hangingPunct="0"/>
              <a:r>
                <a:rPr lang="en-US" altLang="ko-KR" sz="1400" b="1" dirty="0">
                  <a:solidFill>
                    <a:srgbClr val="0000FF"/>
                  </a:solidFill>
                  <a:latin typeface="Arial" charset="0"/>
                </a:rPr>
                <a:t>salary &lt; 20000</a:t>
              </a:r>
            </a:p>
          </p:txBody>
        </p:sp>
        <p:sp>
          <p:nvSpPr>
            <p:cNvPr id="59409" name="Rectangle 17"/>
            <p:cNvSpPr>
              <a:spLocks noChangeArrowheads="1"/>
            </p:cNvSpPr>
            <p:nvPr/>
          </p:nvSpPr>
          <p:spPr bwMode="auto">
            <a:xfrm>
              <a:off x="7781553" y="2724198"/>
              <a:ext cx="443584" cy="3840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latinLnBrk="0" hangingPunct="0"/>
              <a:r>
                <a:rPr lang="en-US" altLang="ko-KR" sz="1400">
                  <a:solidFill>
                    <a:srgbClr val="0000FF"/>
                  </a:solidFill>
                  <a:latin typeface="Arial" charset="0"/>
                </a:rPr>
                <a:t>no</a:t>
              </a:r>
            </a:p>
          </p:txBody>
        </p:sp>
        <p:sp>
          <p:nvSpPr>
            <p:cNvPr id="59410" name="Rectangle 18"/>
            <p:cNvSpPr>
              <a:spLocks noChangeArrowheads="1"/>
            </p:cNvSpPr>
            <p:nvPr/>
          </p:nvSpPr>
          <p:spPr bwMode="auto">
            <a:xfrm>
              <a:off x="6646490" y="2717848"/>
              <a:ext cx="889000" cy="3840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eaLnBrk="0" latinLnBrk="0" hangingPunct="0"/>
              <a:r>
                <a:rPr lang="en-US" altLang="ko-KR" sz="1400">
                  <a:solidFill>
                    <a:srgbClr val="0000FF"/>
                  </a:solidFill>
                  <a:latin typeface="Arial" charset="0"/>
                </a:rPr>
                <a:t>yes</a:t>
              </a:r>
            </a:p>
          </p:txBody>
        </p:sp>
        <p:sp>
          <p:nvSpPr>
            <p:cNvPr id="59411" name="Rectangle 19"/>
            <p:cNvSpPr>
              <a:spLocks noChangeArrowheads="1"/>
            </p:cNvSpPr>
            <p:nvPr/>
          </p:nvSpPr>
          <p:spPr bwMode="auto">
            <a:xfrm>
              <a:off x="6875063" y="4314877"/>
              <a:ext cx="421219" cy="3840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latinLnBrk="0" hangingPunct="0"/>
              <a:r>
                <a:rPr lang="en-US" altLang="ko-KR" sz="1400">
                  <a:solidFill>
                    <a:srgbClr val="0000FF"/>
                  </a:solidFill>
                  <a:latin typeface="Times New Roman" pitchFamily="18" charset="0"/>
                </a:rPr>
                <a:t>no</a:t>
              </a:r>
            </a:p>
          </p:txBody>
        </p:sp>
        <p:sp>
          <p:nvSpPr>
            <p:cNvPr id="59412" name="Rectangle 20"/>
            <p:cNvSpPr>
              <a:spLocks noChangeArrowheads="1"/>
            </p:cNvSpPr>
            <p:nvPr/>
          </p:nvSpPr>
          <p:spPr bwMode="auto">
            <a:xfrm>
              <a:off x="5841600" y="4194227"/>
              <a:ext cx="536774" cy="3840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latinLnBrk="0" hangingPunct="0"/>
              <a:r>
                <a:rPr lang="en-US" altLang="ko-KR" sz="1400">
                  <a:solidFill>
                    <a:srgbClr val="0000FF"/>
                  </a:solidFill>
                  <a:latin typeface="Arial" charset="0"/>
                </a:rPr>
                <a:t>yes</a:t>
              </a:r>
            </a:p>
          </p:txBody>
        </p:sp>
        <p:sp>
          <p:nvSpPr>
            <p:cNvPr id="59413" name="Rectangle 21"/>
            <p:cNvSpPr>
              <a:spLocks noChangeArrowheads="1"/>
            </p:cNvSpPr>
            <p:nvPr/>
          </p:nvSpPr>
          <p:spPr bwMode="auto">
            <a:xfrm>
              <a:off x="7692571" y="3556048"/>
              <a:ext cx="825663" cy="3840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 eaLnBrk="0" latinLnBrk="0" hangingPunct="0"/>
              <a:r>
                <a:rPr lang="en-US" altLang="ko-KR" sz="1400">
                  <a:solidFill>
                    <a:srgbClr val="0000FF"/>
                  </a:solidFill>
                  <a:latin typeface="Arial" charset="0"/>
                </a:rPr>
                <a:t>accept</a:t>
              </a:r>
            </a:p>
          </p:txBody>
        </p:sp>
        <p:sp>
          <p:nvSpPr>
            <p:cNvPr id="59414" name="Rectangle 22"/>
            <p:cNvSpPr>
              <a:spLocks noChangeArrowheads="1"/>
            </p:cNvSpPr>
            <p:nvPr/>
          </p:nvSpPr>
          <p:spPr bwMode="auto">
            <a:xfrm>
              <a:off x="5983159" y="3413927"/>
              <a:ext cx="1390391" cy="65518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r" eaLnBrk="0" latinLnBrk="0" hangingPunct="0"/>
              <a:r>
                <a:rPr lang="en-US" altLang="ko-KR" sz="1400" b="1" dirty="0">
                  <a:solidFill>
                    <a:srgbClr val="0000FF"/>
                  </a:solidFill>
                  <a:latin typeface="Arial" charset="0"/>
                </a:rPr>
                <a:t>Education</a:t>
              </a:r>
            </a:p>
            <a:p>
              <a:pPr algn="r" eaLnBrk="0" latinLnBrk="0" hangingPunct="0"/>
              <a:r>
                <a:rPr lang="en-US" altLang="ko-KR" sz="1400" b="1" dirty="0">
                  <a:solidFill>
                    <a:srgbClr val="0000FF"/>
                  </a:solidFill>
                  <a:latin typeface="Arial" charset="0"/>
                </a:rPr>
                <a:t> in graduate</a:t>
              </a:r>
            </a:p>
          </p:txBody>
        </p:sp>
      </p:grpSp>
      <p:sp>
        <p:nvSpPr>
          <p:cNvPr id="59415" name="Rectangle 23"/>
          <p:cNvSpPr>
            <a:spLocks noChangeArrowheads="1"/>
          </p:cNvSpPr>
          <p:nvPr/>
        </p:nvSpPr>
        <p:spPr bwMode="auto">
          <a:xfrm>
            <a:off x="2748634" y="1772817"/>
            <a:ext cx="1854098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eaLnBrk="0" latinLnBrk="0" hangingPunct="0"/>
            <a:r>
              <a:rPr lang="en-US" altLang="ko-KR" b="1" dirty="0">
                <a:solidFill>
                  <a:srgbClr val="0000FF"/>
                </a:solidFill>
                <a:latin typeface="Arial" charset="0"/>
              </a:rPr>
              <a:t>Credit Analysis</a:t>
            </a:r>
          </a:p>
        </p:txBody>
      </p:sp>
      <p:sp>
        <p:nvSpPr>
          <p:cNvPr id="59416" name="Text Box 24"/>
          <p:cNvSpPr txBox="1">
            <a:spLocks noChangeArrowheads="1"/>
          </p:cNvSpPr>
          <p:nvPr/>
        </p:nvSpPr>
        <p:spPr bwMode="auto">
          <a:xfrm>
            <a:off x="2783633" y="5661248"/>
            <a:ext cx="2037737" cy="52322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ko-KR" altLang="en-US" sz="2800" b="1" dirty="0">
                <a:latin typeface="Garamond" pitchFamily="18" charset="0"/>
              </a:rPr>
              <a:t>학습 데이터</a:t>
            </a:r>
            <a:endParaRPr lang="en-US" altLang="ko-KR" sz="2800" b="1" dirty="0">
              <a:latin typeface="Garamond" pitchFamily="18" charset="0"/>
            </a:endParaRPr>
          </a:p>
        </p:txBody>
      </p:sp>
      <p:sp>
        <p:nvSpPr>
          <p:cNvPr id="59417" name="AutoShape 25"/>
          <p:cNvSpPr>
            <a:spLocks noChangeArrowheads="1"/>
          </p:cNvSpPr>
          <p:nvPr/>
        </p:nvSpPr>
        <p:spPr bwMode="auto">
          <a:xfrm>
            <a:off x="5905504" y="2714620"/>
            <a:ext cx="1119190" cy="914400"/>
          </a:xfrm>
          <a:prstGeom prst="rightArrow">
            <a:avLst>
              <a:gd name="adj1" fmla="val 50000"/>
              <a:gd name="adj2" fmla="val 25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Garamond" pitchFamily="18" charset="0"/>
              </a:rPr>
              <a:t>학습</a:t>
            </a:r>
            <a:endParaRPr lang="en-US" altLang="ko-KR" b="1" dirty="0">
              <a:solidFill>
                <a:schemeClr val="bg1"/>
              </a:solidFill>
              <a:latin typeface="Garamond" pitchFamily="18" charset="0"/>
            </a:endParaRP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6960096" y="5642084"/>
            <a:ext cx="3384376" cy="52322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2800" b="1" dirty="0" smtClean="0">
                <a:latin typeface="Garamond" pitchFamily="18" charset="0"/>
              </a:rPr>
              <a:t>분류 </a:t>
            </a:r>
            <a:r>
              <a:rPr lang="ko-KR" altLang="en-US" sz="2800" b="1" dirty="0">
                <a:latin typeface="Garamond" pitchFamily="18" charset="0"/>
              </a:rPr>
              <a:t>모델</a:t>
            </a:r>
            <a:endParaRPr lang="en-US" altLang="ko-KR" sz="2800" b="1" dirty="0">
              <a:latin typeface="Garamond" pitchFamily="18" charset="0"/>
            </a:endParaRPr>
          </a:p>
        </p:txBody>
      </p:sp>
      <p:pic>
        <p:nvPicPr>
          <p:cNvPr id="29" name="그림 28" descr="robotreading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7968" y="1916832"/>
            <a:ext cx="1168524" cy="11685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1" name="직사각형 30"/>
          <p:cNvSpPr/>
          <p:nvPr/>
        </p:nvSpPr>
        <p:spPr>
          <a:xfrm>
            <a:off x="4439816" y="2276872"/>
            <a:ext cx="1224136" cy="2160240"/>
          </a:xfrm>
          <a:prstGeom prst="rect">
            <a:avLst/>
          </a:prstGeom>
          <a:solidFill>
            <a:schemeClr val="accent5">
              <a:alpha val="25000"/>
            </a:schemeClr>
          </a:solidFill>
          <a:ln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4439816" y="458112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Georgia" pitchFamily="18" charset="0"/>
              </a:rPr>
              <a:t>레이블</a:t>
            </a:r>
            <a:r>
              <a:rPr lang="en-US" altLang="ko-KR" b="1" dirty="0">
                <a:latin typeface="Georgia" pitchFamily="18" charset="0"/>
              </a:rPr>
              <a:t> (</a:t>
            </a:r>
            <a:r>
              <a:rPr lang="ko-KR" altLang="en-US" b="1" dirty="0">
                <a:latin typeface="Georgia" pitchFamily="18" charset="0"/>
              </a:rPr>
              <a:t>클래스</a:t>
            </a:r>
            <a:r>
              <a:rPr lang="en-US" altLang="ko-KR" b="1" dirty="0">
                <a:latin typeface="Georgia" pitchFamily="18" charset="0"/>
              </a:rPr>
              <a:t>)</a:t>
            </a:r>
            <a:endParaRPr lang="ko-KR" altLang="en-US" b="1" dirty="0">
              <a:latin typeface="Georgia" pitchFamily="18" charset="0"/>
            </a:endParaRPr>
          </a:p>
        </p:txBody>
      </p:sp>
      <p:cxnSp>
        <p:nvCxnSpPr>
          <p:cNvPr id="37" name="직선 화살표 연결선 36"/>
          <p:cNvCxnSpPr>
            <a:stCxn id="35" idx="1"/>
            <a:endCxn id="32" idx="3"/>
          </p:cNvCxnSpPr>
          <p:nvPr/>
        </p:nvCxnSpPr>
        <p:spPr>
          <a:xfrm flipH="1">
            <a:off x="6245118" y="4546600"/>
            <a:ext cx="904982" cy="219194"/>
          </a:xfrm>
          <a:prstGeom prst="straightConnector1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68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9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9417" grpId="0" animBg="1"/>
      <p:bldP spid="2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회귀분석 </a:t>
            </a:r>
            <a:r>
              <a:rPr lang="en-US" altLang="ko-KR" dirty="0"/>
              <a:t>Regression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제동거리를 결정하는 법칙이 있나</a:t>
            </a:r>
            <a:r>
              <a:rPr lang="en-US" altLang="ko-KR" sz="2000" dirty="0" smtClean="0"/>
              <a:t>?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17" y="3777234"/>
            <a:ext cx="66802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541" y="2265065"/>
            <a:ext cx="7200800" cy="156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11958" y="3068961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제동거리 </a:t>
            </a:r>
            <a:r>
              <a:rPr lang="en-US" altLang="ko-KR" sz="1400" b="1" dirty="0" smtClean="0"/>
              <a:t>= ?</a:t>
            </a:r>
            <a:endParaRPr lang="ko-KR" altLang="en-US" sz="140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1967541" y="3705226"/>
            <a:ext cx="10224459" cy="3152775"/>
            <a:chOff x="1475656" y="3705225"/>
            <a:chExt cx="7668344" cy="3152775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3705225"/>
              <a:ext cx="1281322" cy="3152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2684970" y="4699083"/>
              <a:ext cx="6459030" cy="1461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speed : 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차량속력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단위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: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mile), 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dist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: 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제동거리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단위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: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feet)</a:t>
              </a:r>
            </a:p>
            <a:p>
              <a:endPara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  예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) 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speed : 4, dist : 2 </a:t>
              </a:r>
            </a:p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  </a:t>
              </a:r>
              <a:r>
                <a:rPr lang="ko-KR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→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 mile</a:t>
              </a:r>
              <a:r>
                <a:rPr lang="ko-KR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로 주행하는 차량이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급정지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하면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제동</a:t>
              </a:r>
              <a:r>
                <a:rPr lang="ko-KR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거리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는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2 feet</a:t>
              </a:r>
            </a:p>
            <a:p>
              <a:endParaRPr lang="en-US" altLang="ko-KR" sz="2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503712" y="5877272"/>
            <a:ext cx="4224469" cy="980728"/>
            <a:chOff x="2627784" y="5877272"/>
            <a:chExt cx="3168352" cy="980728"/>
          </a:xfrm>
        </p:grpSpPr>
        <p:sp>
          <p:nvSpPr>
            <p:cNvPr id="11" name="오른쪽 화살표 10"/>
            <p:cNvSpPr/>
            <p:nvPr/>
          </p:nvSpPr>
          <p:spPr>
            <a:xfrm>
              <a:off x="2627784" y="5949280"/>
              <a:ext cx="1296144" cy="504056"/>
            </a:xfrm>
            <a:prstGeom prst="righ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67944" y="6021288"/>
              <a:ext cx="1569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제동거리 결정 법칙</a:t>
              </a:r>
              <a:endParaRPr lang="ko-KR" altLang="en-US" b="1" dirty="0"/>
            </a:p>
          </p:txBody>
        </p:sp>
        <p:pic>
          <p:nvPicPr>
            <p:cNvPr id="13" name="그림 12" descr="D:\이가희\빅데이터분석\제동거리예측\Rplot02.png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5877272"/>
              <a:ext cx="1368152" cy="980728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5539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회귀분석 </a:t>
            </a:r>
            <a:r>
              <a:rPr lang="en-US" altLang="ko-KR" dirty="0"/>
              <a:t>Regression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840640" y="6304236"/>
            <a:ext cx="1016000" cy="365125"/>
          </a:xfrm>
        </p:spPr>
        <p:txBody>
          <a:bodyPr/>
          <a:lstStyle/>
          <a:p>
            <a:fld id="{042AED99-7FB4-404E-8A97-64753DCE42EC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4098" name="Picture 2" descr="http://dmlab.uos.ac.kr/html/%EC%A0%9C%EB%8F%99%EA%B1%B0%EB%A6%AC%EC%98%88%EC%B8%A1.files/image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349" y="2708920"/>
            <a:ext cx="1708664" cy="151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1103445" y="1700809"/>
            <a:ext cx="9793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일정한 속력으로 가는 차량이 멈췄을 때의 제동거리가 어떤지 예측할 수 있다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 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이때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 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예측방법으로는 회귀분석법을 이용한다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02" name="Picture 6" descr="http://dmlab.uos.ac.kr/html/%EC%A0%9C%EB%8F%99%EA%B1%B0%EB%A6%AC%EC%98%88%EC%B8%A1.files/image0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39617" y="3429000"/>
            <a:ext cx="9345039" cy="360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4" name="Picture 8" descr="http://dmlab.uos.ac.kr/html/%EC%A0%9C%EB%8F%99%EA%B1%B0%EB%A6%AC%EC%98%88%EC%B8%A1.files/image00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39616" y="2708920"/>
            <a:ext cx="5966377" cy="21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6" name="Picture 10" descr="http://dmlab.uos.ac.kr/html/%EC%A0%9C%EB%8F%99%EA%B1%B0%EB%A6%AC%EC%98%88%EC%B8%A1.files/image009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31638" y="5229200"/>
            <a:ext cx="2957748" cy="360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그룹 13"/>
          <p:cNvGrpSpPr/>
          <p:nvPr/>
        </p:nvGrpSpPr>
        <p:grpSpPr>
          <a:xfrm>
            <a:off x="2735627" y="2564904"/>
            <a:ext cx="8448939" cy="4293096"/>
            <a:chOff x="2051720" y="2564904"/>
            <a:chExt cx="6336704" cy="4293096"/>
          </a:xfrm>
        </p:grpSpPr>
        <p:pic>
          <p:nvPicPr>
            <p:cNvPr id="4108" name="Picture 12" descr="http://dmlab.uos.ac.kr/html/%EC%A0%9C%EB%8F%99%EA%B1%B0%EB%A6%AC%EC%98%88%EC%B8%A1.files/image011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292080" y="3813549"/>
              <a:ext cx="3096344" cy="3044451"/>
            </a:xfrm>
            <a:prstGeom prst="rect">
              <a:avLst/>
            </a:prstGeom>
            <a:noFill/>
          </p:spPr>
        </p:pic>
        <p:sp>
          <p:nvSpPr>
            <p:cNvPr id="12" name="타원 11"/>
            <p:cNvSpPr/>
            <p:nvPr/>
          </p:nvSpPr>
          <p:spPr>
            <a:xfrm>
              <a:off x="2051720" y="2564904"/>
              <a:ext cx="432048" cy="432048"/>
            </a:xfrm>
            <a:prstGeom prst="ellipse">
              <a:avLst/>
            </a:prstGeom>
            <a:solidFill>
              <a:schemeClr val="accent1">
                <a:alpha val="1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2184400" y="3000375"/>
              <a:ext cx="2987675" cy="2266950"/>
            </a:xfrm>
            <a:custGeom>
              <a:avLst/>
              <a:gdLst>
                <a:gd name="connsiteX0" fmla="*/ 149225 w 2987675"/>
                <a:gd name="connsiteY0" fmla="*/ 0 h 2266950"/>
                <a:gd name="connsiteX1" fmla="*/ 473075 w 2987675"/>
                <a:gd name="connsiteY1" fmla="*/ 1314450 h 2266950"/>
                <a:gd name="connsiteX2" fmla="*/ 2987675 w 2987675"/>
                <a:gd name="connsiteY2" fmla="*/ 2266950 h 226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87675" h="2266950">
                  <a:moveTo>
                    <a:pt x="149225" y="0"/>
                  </a:moveTo>
                  <a:cubicBezTo>
                    <a:pt x="74612" y="468312"/>
                    <a:pt x="0" y="936625"/>
                    <a:pt x="473075" y="1314450"/>
                  </a:cubicBezTo>
                  <a:cubicBezTo>
                    <a:pt x="946150" y="1692275"/>
                    <a:pt x="1966912" y="1979612"/>
                    <a:pt x="2987675" y="2266950"/>
                  </a:cubicBezTo>
                </a:path>
              </a:pathLst>
            </a:custGeom>
            <a:ln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584843" y="4221088"/>
            <a:ext cx="2543605" cy="936104"/>
            <a:chOff x="5688632" y="4221088"/>
            <a:chExt cx="1907704" cy="936104"/>
          </a:xfrm>
        </p:grpSpPr>
        <p:sp>
          <p:nvSpPr>
            <p:cNvPr id="15" name="직사각형 14"/>
            <p:cNvSpPr/>
            <p:nvPr/>
          </p:nvSpPr>
          <p:spPr>
            <a:xfrm>
              <a:off x="5688632" y="4221088"/>
              <a:ext cx="1907704" cy="584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1600" spc="-150" dirty="0">
                  <a:latin typeface="Georgia" pitchFamily="18" charset="0"/>
                  <a:ea typeface="맑은 고딕" pitchFamily="50" charset="-127"/>
                </a:rPr>
                <a:t>cars</a:t>
              </a:r>
              <a:r>
                <a:rPr lang="ko-KR" altLang="ko-KR" sz="1600" spc="-300" dirty="0">
                  <a:latin typeface="Georgia" pitchFamily="18" charset="0"/>
                  <a:ea typeface="맑은 고딕" pitchFamily="50" charset="-127"/>
                </a:rPr>
                <a:t>데이터에 대한 </a:t>
              </a:r>
              <a:endParaRPr lang="en-US" altLang="ko-KR" sz="1600" spc="-300" dirty="0" smtClean="0">
                <a:latin typeface="Georgia" pitchFamily="18" charset="0"/>
                <a:ea typeface="맑은 고딕" pitchFamily="50" charset="-127"/>
              </a:endParaRPr>
            </a:p>
            <a:p>
              <a:r>
                <a:rPr lang="ko-KR" altLang="en-US" sz="1600" spc="-300" dirty="0" smtClean="0">
                  <a:latin typeface="Georgia" pitchFamily="18" charset="0"/>
                  <a:ea typeface="맑은 고딕" pitchFamily="50" charset="-127"/>
                </a:rPr>
                <a:t>회귀모델 식</a:t>
              </a:r>
              <a:endParaRPr lang="ko-KR" altLang="en-US" sz="1600" spc="-300" dirty="0">
                <a:latin typeface="Georgia" pitchFamily="18" charset="0"/>
                <a:ea typeface="맑은 고딕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688632" y="4818638"/>
              <a:ext cx="1255392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altLang="ko-KR" sz="16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" pitchFamily="18" charset="0"/>
                  <a:ea typeface="맑은 고딕" pitchFamily="50" charset="-127"/>
                </a:rPr>
                <a:t>y=3.932x-17.5791</a:t>
              </a:r>
              <a:endPara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itchFamily="18" charset="0"/>
                <a:ea typeface="맑은 고딕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2780928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mathworks.com/matlabcentral/mlc-downloads/downloads/submissions/19344/versions/1/screensh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353" y="2653695"/>
            <a:ext cx="2587246" cy="19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993372" y="1493356"/>
            <a:ext cx="5559829" cy="4437415"/>
            <a:chOff x="2495600" y="836712"/>
            <a:chExt cx="7272808" cy="5398860"/>
          </a:xfrm>
        </p:grpSpPr>
        <p:pic>
          <p:nvPicPr>
            <p:cNvPr id="182274" name="Picture 2" descr="http://www.teradata.com/uploadedImages/Blogs/Experts/Online-Privacy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39616" y="1124745"/>
              <a:ext cx="6768752" cy="5069045"/>
            </a:xfrm>
            <a:prstGeom prst="rect">
              <a:avLst/>
            </a:prstGeom>
            <a:noFill/>
          </p:spPr>
        </p:pic>
        <p:sp>
          <p:nvSpPr>
            <p:cNvPr id="6" name="타원 5"/>
            <p:cNvSpPr/>
            <p:nvPr/>
          </p:nvSpPr>
          <p:spPr>
            <a:xfrm>
              <a:off x="2783632" y="3717032"/>
              <a:ext cx="2664296" cy="230425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>
              <a:prstDash val="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7104112" y="3284984"/>
              <a:ext cx="2664296" cy="230425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>
              <a:prstDash val="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2495600" y="2276872"/>
              <a:ext cx="1512168" cy="122413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>
              <a:prstDash val="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2855640" y="980728"/>
              <a:ext cx="1512168" cy="122413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>
              <a:prstDash val="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7248128" y="1988840"/>
              <a:ext cx="1512168" cy="122413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>
              <a:prstDash val="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4655840" y="1412776"/>
              <a:ext cx="1512168" cy="122413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>
              <a:prstDash val="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6456040" y="836712"/>
              <a:ext cx="1512168" cy="122413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>
              <a:prstDash val="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95801" y="5589241"/>
              <a:ext cx="16466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+mj-ea"/>
                  <a:ea typeface="+mj-ea"/>
                </a:rPr>
                <a:t>여행을 즐기는</a:t>
              </a:r>
              <a:endParaRPr lang="en-US" altLang="ko-KR" b="1" dirty="0">
                <a:latin typeface="+mj-ea"/>
                <a:ea typeface="+mj-ea"/>
              </a:endParaRPr>
            </a:p>
            <a:p>
              <a:r>
                <a:rPr lang="ko-KR" altLang="en-US" b="1" dirty="0">
                  <a:latin typeface="+mj-ea"/>
                  <a:ea typeface="+mj-ea"/>
                </a:rPr>
                <a:t>직장인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032104" y="5013177"/>
              <a:ext cx="16514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+mj-ea"/>
                  <a:ea typeface="+mj-ea"/>
                </a:rPr>
                <a:t>골프를 즐기는</a:t>
              </a:r>
              <a:endParaRPr lang="en-US" altLang="ko-KR" b="1" dirty="0">
                <a:latin typeface="+mj-ea"/>
                <a:ea typeface="+mj-ea"/>
              </a:endParaRPr>
            </a:p>
            <a:p>
              <a:r>
                <a:rPr lang="ko-KR" altLang="en-US" b="1" dirty="0">
                  <a:latin typeface="+mj-ea"/>
                  <a:ea typeface="+mj-ea"/>
                </a:rPr>
                <a:t>부자 노년층</a:t>
              </a:r>
            </a:p>
          </p:txBody>
        </p:sp>
      </p:grp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/>
          <a:lstStyle/>
          <a:p>
            <a:r>
              <a:rPr lang="ko-KR" altLang="en-US" dirty="0" err="1" smtClean="0"/>
              <a:t>클러스터링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Clustering</a:t>
            </a:r>
            <a:endParaRPr lang="ko-KR" altLang="en-US" dirty="0"/>
          </a:p>
        </p:txBody>
      </p:sp>
      <p:pic>
        <p:nvPicPr>
          <p:cNvPr id="3074" name="Picture 2" descr="http://theses.ulaval.ca/archimede/fichiers/24402/24402_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573" y="1611725"/>
            <a:ext cx="2606221" cy="160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docsdrive.com/images/ansinet/itj/2009/fig3b-2k9-476-485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069" y="4027137"/>
            <a:ext cx="2128284" cy="192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33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sz="4400" dirty="0"/>
              <a:t>Clustering</a:t>
            </a:r>
            <a:r>
              <a:rPr lang="ko-KR" altLang="en-US" sz="4400" dirty="0"/>
              <a:t>의 용도</a:t>
            </a:r>
            <a:endParaRPr lang="en-US" altLang="ko-KR" sz="4400" dirty="0"/>
          </a:p>
        </p:txBody>
      </p:sp>
      <p:sp>
        <p:nvSpPr>
          <p:cNvPr id="46083" name="바닥글 개체 틀 2"/>
          <p:cNvSpPr>
            <a:spLocks noGrp="1"/>
          </p:cNvSpPr>
          <p:nvPr>
            <p:ph type="ftr" sz="quarter" idx="11"/>
          </p:nvPr>
        </p:nvSpPr>
        <p:spPr bwMode="auto">
          <a:xfrm>
            <a:off x="6481234" y="6429375"/>
            <a:ext cx="5615517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300" smtClean="0">
                <a:solidFill>
                  <a:srgbClr val="E9F3F6"/>
                </a:solidFill>
              </a:rPr>
              <a:t>Data Mining Lab., Univ. of Seoul, Copyright ® 2008</a:t>
            </a:r>
          </a:p>
          <a:p>
            <a:pPr eaLnBrk="1" hangingPunct="1"/>
            <a:endParaRPr lang="en-US" altLang="ko-KR" sz="1300" smtClean="0">
              <a:solidFill>
                <a:srgbClr val="E9F3F6"/>
              </a:solidFill>
            </a:endParaRPr>
          </a:p>
        </p:txBody>
      </p:sp>
      <p:sp>
        <p:nvSpPr>
          <p:cNvPr id="4608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556793"/>
            <a:ext cx="10972800" cy="4599533"/>
          </a:xfrm>
        </p:spPr>
        <p:txBody>
          <a:bodyPr>
            <a:noAutofit/>
          </a:bodyPr>
          <a:lstStyle/>
          <a:p>
            <a:r>
              <a:rPr lang="en-US" altLang="ko-KR" sz="2400" dirty="0" smtClean="0">
                <a:ea typeface="굴림" pitchFamily="50" charset="-127"/>
              </a:rPr>
              <a:t>Summarization of large data</a:t>
            </a:r>
          </a:p>
          <a:p>
            <a:pPr lvl="1"/>
            <a:r>
              <a:rPr lang="en-US" altLang="ko-KR" sz="2000" dirty="0" smtClean="0">
                <a:ea typeface="굴림" pitchFamily="50" charset="-127"/>
              </a:rPr>
              <a:t>Understand the large customer data</a:t>
            </a:r>
          </a:p>
          <a:p>
            <a:pPr lvl="1"/>
            <a:endParaRPr lang="en-US" altLang="ko-KR" sz="2000" dirty="0" smtClean="0">
              <a:ea typeface="굴림" pitchFamily="50" charset="-127"/>
              <a:sym typeface="Wingdings" pitchFamily="2" charset="2"/>
            </a:endParaRPr>
          </a:p>
          <a:p>
            <a:r>
              <a:rPr lang="en-US" altLang="ko-KR" sz="2400" dirty="0" smtClean="0">
                <a:ea typeface="굴림" pitchFamily="50" charset="-127"/>
              </a:rPr>
              <a:t>Data organization</a:t>
            </a:r>
          </a:p>
          <a:p>
            <a:pPr lvl="1"/>
            <a:r>
              <a:rPr lang="en-US" altLang="ko-KR" sz="2000" dirty="0" smtClean="0">
                <a:ea typeface="굴림" pitchFamily="50" charset="-127"/>
              </a:rPr>
              <a:t>Manage the large customer data</a:t>
            </a:r>
          </a:p>
          <a:p>
            <a:pPr lvl="1"/>
            <a:endParaRPr lang="en-US" altLang="ko-KR" sz="2000" dirty="0" smtClean="0">
              <a:ea typeface="굴림" pitchFamily="50" charset="-127"/>
            </a:endParaRPr>
          </a:p>
          <a:p>
            <a:r>
              <a:rPr lang="en-US" altLang="ko-KR" sz="2400" dirty="0" smtClean="0">
                <a:ea typeface="굴림" pitchFamily="50" charset="-127"/>
              </a:rPr>
              <a:t>Outlier detection</a:t>
            </a:r>
          </a:p>
          <a:p>
            <a:pPr lvl="1"/>
            <a:r>
              <a:rPr lang="en-US" altLang="ko-KR" sz="2000" dirty="0" smtClean="0">
                <a:ea typeface="굴림" pitchFamily="50" charset="-127"/>
              </a:rPr>
              <a:t>Find unusual customer data</a:t>
            </a:r>
          </a:p>
          <a:p>
            <a:pPr lvl="1"/>
            <a:endParaRPr lang="en-US" altLang="ko-KR" sz="2000" dirty="0" smtClean="0">
              <a:ea typeface="굴림" pitchFamily="50" charset="-127"/>
            </a:endParaRPr>
          </a:p>
          <a:p>
            <a:r>
              <a:rPr lang="en-US" altLang="ko-KR" sz="2400" dirty="0" smtClean="0">
                <a:ea typeface="굴림" pitchFamily="50" charset="-127"/>
              </a:rPr>
              <a:t>Classification/Association Rule Mining</a:t>
            </a:r>
            <a:r>
              <a:rPr lang="ko-KR" altLang="en-US" sz="2400" dirty="0" smtClean="0">
                <a:ea typeface="굴림" pitchFamily="50" charset="-127"/>
              </a:rPr>
              <a:t>의 전 단계</a:t>
            </a:r>
            <a:endParaRPr lang="en-US" altLang="ko-KR" sz="2400" dirty="0" smtClean="0">
              <a:ea typeface="굴림" pitchFamily="50" charset="-127"/>
            </a:endParaRPr>
          </a:p>
          <a:p>
            <a:pPr lvl="1"/>
            <a:endParaRPr lang="en-US" altLang="ko-KR" sz="2000" dirty="0" smtClean="0">
              <a:ea typeface="굴림" pitchFamily="50" charset="-127"/>
            </a:endParaRPr>
          </a:p>
          <a:p>
            <a:endParaRPr lang="en-US" altLang="ko-KR" sz="2400" dirty="0" smtClean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00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sz="4400" dirty="0"/>
              <a:t>Clustering</a:t>
            </a:r>
            <a:r>
              <a:rPr lang="ko-KR" altLang="en-US" sz="4400" dirty="0"/>
              <a:t>의</a:t>
            </a:r>
            <a:r>
              <a:rPr lang="en-US" altLang="ko-KR" sz="4400" dirty="0"/>
              <a:t> </a:t>
            </a:r>
            <a:r>
              <a:rPr lang="ko-KR" altLang="en-US" sz="4400" dirty="0"/>
              <a:t>용도</a:t>
            </a:r>
            <a:endParaRPr lang="en-US" altLang="ko-KR" sz="4400" dirty="0"/>
          </a:p>
        </p:txBody>
      </p:sp>
      <p:sp>
        <p:nvSpPr>
          <p:cNvPr id="47107" name="바닥글 개체 틀 2"/>
          <p:cNvSpPr>
            <a:spLocks noGrp="1"/>
          </p:cNvSpPr>
          <p:nvPr>
            <p:ph type="ftr" sz="quarter" idx="11"/>
          </p:nvPr>
        </p:nvSpPr>
        <p:spPr bwMode="auto">
          <a:xfrm>
            <a:off x="6481234" y="6400800"/>
            <a:ext cx="5615517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300" smtClean="0">
                <a:solidFill>
                  <a:srgbClr val="E9F3F6"/>
                </a:solidFill>
              </a:rPr>
              <a:t>Data Mining Lab., Univ. of Seoul, Copyright ® 2008</a:t>
            </a:r>
          </a:p>
          <a:p>
            <a:pPr eaLnBrk="1" hangingPunct="1"/>
            <a:endParaRPr lang="en-US" altLang="ko-KR" sz="1300" smtClean="0">
              <a:solidFill>
                <a:srgbClr val="E9F3F6"/>
              </a:solidFill>
            </a:endParaRPr>
          </a:p>
        </p:txBody>
      </p:sp>
      <p:sp>
        <p:nvSpPr>
          <p:cNvPr id="4710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556793"/>
            <a:ext cx="10972800" cy="459953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ea typeface="굴림" pitchFamily="50" charset="-127"/>
              </a:rPr>
              <a:t>Classification</a:t>
            </a:r>
            <a:r>
              <a:rPr lang="ko-KR" altLang="en-US" sz="2800" dirty="0" smtClean="0">
                <a:ea typeface="굴림" pitchFamily="50" charset="-127"/>
              </a:rPr>
              <a:t>의 전 단계</a:t>
            </a:r>
            <a:endParaRPr lang="en-US" altLang="ko-KR" sz="2800" dirty="0" smtClean="0">
              <a:ea typeface="굴림" pitchFamily="50" charset="-127"/>
            </a:endParaRPr>
          </a:p>
          <a:p>
            <a:pPr lvl="1"/>
            <a:r>
              <a:rPr lang="ko-KR" altLang="en-US" dirty="0" smtClean="0">
                <a:ea typeface="굴림" pitchFamily="50" charset="-127"/>
              </a:rPr>
              <a:t>의미 있는 </a:t>
            </a:r>
            <a:r>
              <a:rPr lang="en-US" altLang="ko-KR" dirty="0" smtClean="0">
                <a:ea typeface="굴림" pitchFamily="50" charset="-127"/>
              </a:rPr>
              <a:t>cluster</a:t>
            </a:r>
            <a:r>
              <a:rPr lang="ko-KR" altLang="en-US" dirty="0" smtClean="0">
                <a:ea typeface="굴림" pitchFamily="50" charset="-127"/>
              </a:rPr>
              <a:t>로부터 </a:t>
            </a:r>
            <a:r>
              <a:rPr lang="en-US" altLang="ko-KR" dirty="0" smtClean="0">
                <a:ea typeface="굴림" pitchFamily="50" charset="-127"/>
              </a:rPr>
              <a:t>class</a:t>
            </a:r>
            <a:r>
              <a:rPr lang="ko-KR" altLang="en-US" dirty="0" smtClean="0">
                <a:ea typeface="굴림" pitchFamily="50" charset="-127"/>
              </a:rPr>
              <a:t>를 도출</a:t>
            </a:r>
            <a:endParaRPr lang="en-US" altLang="ko-KR" dirty="0" smtClean="0">
              <a:ea typeface="굴림" pitchFamily="50" charset="-127"/>
            </a:endParaRPr>
          </a:p>
          <a:p>
            <a:pPr lvl="1"/>
            <a:endParaRPr lang="en-US" altLang="ko-KR" dirty="0" smtClean="0">
              <a:ea typeface="굴림" pitchFamily="50" charset="-127"/>
            </a:endParaRPr>
          </a:p>
          <a:p>
            <a:r>
              <a:rPr lang="en-US" altLang="ko-KR" sz="2400" dirty="0" smtClean="0">
                <a:ea typeface="굴림" pitchFamily="50" charset="-127"/>
              </a:rPr>
              <a:t>Association mining</a:t>
            </a:r>
            <a:r>
              <a:rPr lang="ko-KR" altLang="en-US" sz="2400" dirty="0" smtClean="0">
                <a:ea typeface="굴림" pitchFamily="50" charset="-127"/>
              </a:rPr>
              <a:t>의</a:t>
            </a:r>
            <a:r>
              <a:rPr lang="en-US" altLang="ko-KR" sz="2400" dirty="0" smtClean="0">
                <a:ea typeface="굴림" pitchFamily="50" charset="-127"/>
              </a:rPr>
              <a:t> </a:t>
            </a:r>
            <a:r>
              <a:rPr lang="ko-KR" altLang="en-US" sz="2400" dirty="0" smtClean="0">
                <a:ea typeface="굴림" pitchFamily="50" charset="-127"/>
              </a:rPr>
              <a:t>전 단계</a:t>
            </a:r>
            <a:endParaRPr lang="en-US" altLang="ko-KR" sz="2400" dirty="0" smtClean="0">
              <a:ea typeface="굴림" pitchFamily="50" charset="-127"/>
            </a:endParaRPr>
          </a:p>
          <a:p>
            <a:pPr lvl="1"/>
            <a:r>
              <a:rPr lang="en-US" altLang="ko-KR" dirty="0" smtClean="0">
                <a:ea typeface="굴림" pitchFamily="50" charset="-127"/>
              </a:rPr>
              <a:t>Cluster </a:t>
            </a:r>
            <a:r>
              <a:rPr lang="ko-KR" altLang="en-US" dirty="0" smtClean="0">
                <a:ea typeface="굴림" pitchFamily="50" charset="-127"/>
              </a:rPr>
              <a:t>내부의 데이터에 대하여 </a:t>
            </a:r>
            <a:r>
              <a:rPr lang="en-US" altLang="ko-KR" dirty="0" smtClean="0">
                <a:ea typeface="굴림" pitchFamily="50" charset="-127"/>
              </a:rPr>
              <a:t>association mining</a:t>
            </a:r>
            <a:r>
              <a:rPr lang="ko-KR" altLang="en-US" dirty="0" smtClean="0">
                <a:ea typeface="굴림" pitchFamily="50" charset="-127"/>
              </a:rPr>
              <a:t>을 수행</a:t>
            </a:r>
            <a:endParaRPr lang="en-US" altLang="ko-KR" dirty="0" smtClean="0">
              <a:ea typeface="굴림" pitchFamily="50" charset="-127"/>
            </a:endParaRPr>
          </a:p>
          <a:p>
            <a:endParaRPr lang="en-US" altLang="ko-KR" sz="2800" dirty="0" smtClean="0">
              <a:ea typeface="굴림" pitchFamily="50" charset="-127"/>
            </a:endParaRPr>
          </a:p>
          <a:p>
            <a:endParaRPr lang="en-US" altLang="ko-KR" sz="2800" dirty="0" smtClean="0">
              <a:ea typeface="굴림" pitchFamily="50" charset="-127"/>
            </a:endParaRPr>
          </a:p>
        </p:txBody>
      </p:sp>
      <p:pic>
        <p:nvPicPr>
          <p:cNvPr id="47109" name="Picture 4" descr="F:\WorkSpace\강의\데이타마이닝\cluster_assoc_cla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431" y="4149080"/>
            <a:ext cx="6355596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463819" y="4005064"/>
            <a:ext cx="576064" cy="2880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96732" y="3917057"/>
            <a:ext cx="576064" cy="2880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39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75520" y="404664"/>
            <a:ext cx="8686800" cy="1143000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설명모델의 생성</a:t>
            </a:r>
            <a:r>
              <a:rPr lang="en-US" altLang="ko-KR" sz="4000" dirty="0" smtClean="0"/>
              <a:t>: </a:t>
            </a:r>
            <a:r>
              <a:rPr lang="ko-KR" altLang="en-US" sz="2800" dirty="0" smtClean="0"/>
              <a:t>거리기반 </a:t>
            </a:r>
            <a:r>
              <a:rPr lang="ko-KR" altLang="en-US" sz="2800" dirty="0" err="1" smtClean="0"/>
              <a:t>클러스터링</a:t>
            </a:r>
            <a:endParaRPr lang="en-US" altLang="ko-KR" dirty="0"/>
          </a:p>
        </p:txBody>
      </p:sp>
      <p:graphicFrame>
        <p:nvGraphicFramePr>
          <p:cNvPr id="59396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1775521" y="2420938"/>
          <a:ext cx="3783335" cy="1872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Worksheet" r:id="rId4" imgW="2114531" imgH="981204" progId="Excel.Sheet.8">
                  <p:embed/>
                </p:oleObj>
              </mc:Choice>
              <mc:Fallback>
                <p:oleObj name="Worksheet" r:id="rId4" imgW="2114531" imgH="981204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5521" y="2420938"/>
                        <a:ext cx="3783335" cy="1872158"/>
                      </a:xfrm>
                      <a:prstGeom prst="rect">
                        <a:avLst/>
                      </a:prstGeom>
                      <a:solidFill>
                        <a:srgbClr val="969696">
                          <a:alpha val="75999"/>
                        </a:srgbClr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15" name="Rectangle 23"/>
          <p:cNvSpPr>
            <a:spLocks noChangeArrowheads="1"/>
          </p:cNvSpPr>
          <p:nvPr/>
        </p:nvSpPr>
        <p:spPr bwMode="auto">
          <a:xfrm>
            <a:off x="2748634" y="1772817"/>
            <a:ext cx="1854098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eaLnBrk="0" latinLnBrk="0" hangingPunct="0"/>
            <a:r>
              <a:rPr lang="en-US" altLang="ko-KR" b="1" dirty="0">
                <a:solidFill>
                  <a:srgbClr val="0000FF"/>
                </a:solidFill>
                <a:latin typeface="Arial" charset="0"/>
              </a:rPr>
              <a:t>Credit Analysis</a:t>
            </a:r>
          </a:p>
        </p:txBody>
      </p:sp>
      <p:sp>
        <p:nvSpPr>
          <p:cNvPr id="59417" name="AutoShape 25"/>
          <p:cNvSpPr>
            <a:spLocks noChangeArrowheads="1"/>
          </p:cNvSpPr>
          <p:nvPr/>
        </p:nvSpPr>
        <p:spPr bwMode="auto">
          <a:xfrm>
            <a:off x="5905504" y="2714620"/>
            <a:ext cx="1119190" cy="914400"/>
          </a:xfrm>
          <a:prstGeom prst="rightArrow">
            <a:avLst>
              <a:gd name="adj1" fmla="val 50000"/>
              <a:gd name="adj2" fmla="val 25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Garamond" pitchFamily="18" charset="0"/>
              </a:rPr>
              <a:t>군집화</a:t>
            </a:r>
            <a:endParaRPr lang="en-US" altLang="ko-KR" b="1" dirty="0">
              <a:solidFill>
                <a:schemeClr val="bg1"/>
              </a:solidFill>
              <a:latin typeface="Garamond" pitchFamily="18" charset="0"/>
            </a:endParaRPr>
          </a:p>
        </p:txBody>
      </p:sp>
      <p:pic>
        <p:nvPicPr>
          <p:cNvPr id="29" name="그림 28" descr="robotreading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7968" y="1916832"/>
            <a:ext cx="1168524" cy="11685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1" name="직사각형 30"/>
          <p:cNvSpPr/>
          <p:nvPr/>
        </p:nvSpPr>
        <p:spPr>
          <a:xfrm>
            <a:off x="4439816" y="2276872"/>
            <a:ext cx="1224136" cy="2160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4170" y="2321116"/>
            <a:ext cx="3026229" cy="211599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7522029" y="2993571"/>
            <a:ext cx="3548307" cy="7620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7522028" y="3755571"/>
            <a:ext cx="3548307" cy="7620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9446" y="4659413"/>
            <a:ext cx="1388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컬럼</a:t>
            </a:r>
            <a:endParaRPr lang="en-US" altLang="ko-KR" dirty="0" smtClean="0"/>
          </a:p>
          <a:p>
            <a:r>
              <a:rPr lang="ko-KR" altLang="en-US" dirty="0" smtClean="0"/>
              <a:t>없음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8523361" y="4659413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클러스터 특성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14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9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D:\WINNT\Profiles\hjkim\Application Data\Microsoft\Media Catalog\Downloaded Clips\cl0\hh02320_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76401"/>
            <a:ext cx="2347384" cy="14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연관마이닝 </a:t>
            </a:r>
            <a:r>
              <a:rPr lang="en-US" altLang="ko-KR" dirty="0"/>
              <a:t>Association Mining</a:t>
            </a:r>
            <a:endParaRPr lang="en-US" altLang="ko-KR" dirty="0">
              <a:ea typeface="굴림" pitchFamily="50" charset="-127"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</a:pPr>
            <a:r>
              <a:rPr lang="en-US" altLang="ko-KR" dirty="0">
                <a:ea typeface="굴림" pitchFamily="50" charset="-127"/>
              </a:rPr>
              <a:t> Given:</a:t>
            </a:r>
          </a:p>
          <a:p>
            <a:pPr marL="971550" lvl="1" indent="-342900">
              <a:lnSpc>
                <a:spcPct val="120000"/>
              </a:lnSpc>
            </a:pPr>
            <a:endParaRPr lang="en-US" altLang="ko-KR" dirty="0">
              <a:ea typeface="굴림" pitchFamily="50" charset="-127"/>
            </a:endParaRPr>
          </a:p>
          <a:p>
            <a:pPr marL="971550" lvl="1" indent="-342900">
              <a:lnSpc>
                <a:spcPct val="120000"/>
              </a:lnSpc>
            </a:pPr>
            <a:endParaRPr lang="en-US" altLang="ko-KR" dirty="0">
              <a:ea typeface="굴림" pitchFamily="50" charset="-127"/>
            </a:endParaRPr>
          </a:p>
          <a:p>
            <a:pPr marL="0" indent="0" latinLnBrk="1">
              <a:lnSpc>
                <a:spcPct val="120000"/>
              </a:lnSpc>
              <a:spcBef>
                <a:spcPct val="50000"/>
              </a:spcBef>
              <a:buClrTx/>
              <a:buSzTx/>
              <a:buNone/>
            </a:pPr>
            <a:endParaRPr kumimoji="1" lang="en-US" altLang="ko-KR" sz="2800" dirty="0" smtClean="0">
              <a:latin typeface="굴림" pitchFamily="50" charset="-127"/>
              <a:ea typeface="굴림" pitchFamily="50" charset="-127"/>
            </a:endParaRPr>
          </a:p>
          <a:p>
            <a:pPr marL="0" indent="0" latinLnBrk="1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1" lang="ko-KR" altLang="en-US" sz="2400" dirty="0" smtClean="0">
                <a:latin typeface="굴림" pitchFamily="50" charset="-127"/>
                <a:ea typeface="굴림" pitchFamily="50" charset="-127"/>
              </a:rPr>
              <a:t>상품 </a:t>
            </a:r>
            <a:r>
              <a:rPr kumimoji="1" lang="ko-KR" altLang="en-US" sz="2400" dirty="0">
                <a:latin typeface="굴림" pitchFamily="50" charset="-127"/>
                <a:ea typeface="굴림" pitchFamily="50" charset="-127"/>
              </a:rPr>
              <a:t>구매 기록으로부터 상품간의 </a:t>
            </a:r>
            <a:r>
              <a:rPr kumimoji="1" lang="ko-KR" altLang="en-US" sz="2400" dirty="0" smtClean="0">
                <a:latin typeface="굴림" pitchFamily="50" charset="-127"/>
                <a:ea typeface="굴림" pitchFamily="50" charset="-127"/>
              </a:rPr>
              <a:t>연관성을 </a:t>
            </a:r>
            <a:r>
              <a:rPr kumimoji="1" lang="ko-KR" altLang="en-US" sz="2400" dirty="0">
                <a:latin typeface="굴림" pitchFamily="50" charset="-127"/>
                <a:ea typeface="굴림" pitchFamily="50" charset="-127"/>
              </a:rPr>
              <a:t>측정하여 함께 거래될 가능성을 규칙으로 표현 </a:t>
            </a:r>
          </a:p>
          <a:p>
            <a:pPr marL="0" indent="0" latinLnBrk="1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ko-KR" altLang="en-US" sz="2400" dirty="0">
                <a:latin typeface="굴림" pitchFamily="50" charset="-127"/>
                <a:ea typeface="굴림" pitchFamily="50" charset="-127"/>
              </a:rPr>
              <a:t>  일명: </a:t>
            </a:r>
            <a:r>
              <a:rPr kumimoji="1" lang="ko-KR" altLang="en-US" sz="2400" dirty="0">
                <a:latin typeface="굴림" pitchFamily="50" charset="-127"/>
                <a:ea typeface="굴림" pitchFamily="50" charset="-127"/>
                <a:sym typeface="Wingdings" pitchFamily="2" charset="2"/>
              </a:rPr>
              <a:t>장바구니 분석</a:t>
            </a:r>
            <a:endParaRPr lang="en-US" altLang="ko-KR" dirty="0">
              <a:ea typeface="굴림" pitchFamily="50" charset="-127"/>
            </a:endParaRPr>
          </a:p>
          <a:p>
            <a:pPr marL="971550" lvl="1" indent="-342900">
              <a:lnSpc>
                <a:spcPct val="120000"/>
              </a:lnSpc>
            </a:pPr>
            <a:endParaRPr lang="ko-KR" altLang="en-US" dirty="0">
              <a:ea typeface="굴림" pitchFamily="50" charset="-127"/>
            </a:endParaRPr>
          </a:p>
        </p:txBody>
      </p:sp>
      <p:pic>
        <p:nvPicPr>
          <p:cNvPr id="39941" name="Picture 5" descr="D:\WINNT\Profiles\hjkim\Application Data\Microsoft\Media Catalog\Downloaded Clips\cl0\fd01227_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1" y="4724400"/>
            <a:ext cx="11303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D:\WINNT\Profiles\hjkim\Application Data\Microsoft\Media Catalog\Downloaded Clips\cl0\hh00144_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085" y="4840288"/>
            <a:ext cx="2034116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45" name="AutoShape 9"/>
          <p:cNvSpPr>
            <a:spLocks noChangeArrowheads="1"/>
          </p:cNvSpPr>
          <p:nvPr/>
        </p:nvSpPr>
        <p:spPr bwMode="auto">
          <a:xfrm>
            <a:off x="8636000" y="5105400"/>
            <a:ext cx="812800" cy="7620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65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강의진행 및 평가 방식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ko-KR" altLang="en-US" dirty="0" smtClean="0"/>
              <a:t>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이론 강의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시간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실습 수행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시간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원칙은 </a:t>
            </a:r>
            <a:r>
              <a:rPr lang="ko-KR" altLang="en-US" dirty="0"/>
              <a:t>아래와 같으며 필요에 따라서 조정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/>
              <a:t>평가</a:t>
            </a:r>
          </a:p>
          <a:p>
            <a:pPr lvl="1"/>
            <a:r>
              <a:rPr lang="ko-KR" altLang="en-US" dirty="0" smtClean="0"/>
              <a:t>중간고사 </a:t>
            </a:r>
            <a:r>
              <a:rPr lang="en-US" altLang="ko-KR" dirty="0" smtClean="0"/>
              <a:t>: 40%</a:t>
            </a:r>
            <a:endParaRPr lang="en-US" altLang="ko-KR" dirty="0"/>
          </a:p>
          <a:p>
            <a:pPr lvl="1"/>
            <a:r>
              <a:rPr lang="ko-KR" altLang="en-US" dirty="0" smtClean="0"/>
              <a:t>기말고사 </a:t>
            </a:r>
            <a:r>
              <a:rPr lang="en-US" altLang="ko-KR" dirty="0" smtClean="0"/>
              <a:t>: 40%</a:t>
            </a:r>
          </a:p>
          <a:p>
            <a:pPr lvl="1"/>
            <a:r>
              <a:rPr lang="ko-KR" altLang="en-US" dirty="0" smtClean="0"/>
              <a:t>수시과제</a:t>
            </a:r>
            <a:r>
              <a:rPr lang="en-US" altLang="ko-KR" dirty="0"/>
              <a:t> </a:t>
            </a:r>
            <a:r>
              <a:rPr lang="en-US" altLang="ko-KR" dirty="0" smtClean="0"/>
              <a:t>: 10%</a:t>
            </a:r>
          </a:p>
          <a:p>
            <a:pPr lvl="1"/>
            <a:r>
              <a:rPr lang="ko-KR" altLang="en-US" dirty="0" smtClean="0"/>
              <a:t>설계 및 </a:t>
            </a:r>
            <a:r>
              <a:rPr lang="en-US" altLang="ko-KR" dirty="0" smtClean="0"/>
              <a:t>Quiz : 5%</a:t>
            </a:r>
          </a:p>
          <a:p>
            <a:pPr lvl="1"/>
            <a:r>
              <a:rPr lang="ko-KR" altLang="en-US" dirty="0" smtClean="0"/>
              <a:t>출석 및 </a:t>
            </a:r>
            <a:r>
              <a:rPr lang="en-US" altLang="ko-KR" dirty="0" smtClean="0"/>
              <a:t>Quiz</a:t>
            </a:r>
            <a:r>
              <a:rPr lang="ko-KR" altLang="en-US" dirty="0" smtClean="0"/>
              <a:t> </a:t>
            </a:r>
            <a:r>
              <a:rPr lang="en-US" altLang="ko-KR" dirty="0" smtClean="0"/>
              <a:t>: 5%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970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빅데이터 분석을 잘하기 위해서는</a:t>
            </a:r>
            <a:r>
              <a:rPr lang="en-US" altLang="ko-KR" dirty="0" smtClean="0"/>
              <a:t>...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분석하고자 하는 데이터를 먼저 이해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스키마의 이해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용어 및 콘텐츠의 이해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융합의 이해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빅데이터분석도구는 자동화된 도구가 아님을 인식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Big data analysis is not a magic !</a:t>
            </a:r>
          </a:p>
          <a:p>
            <a:pPr lvl="1"/>
            <a:endParaRPr lang="en-US" altLang="ko-KR" b="1" dirty="0"/>
          </a:p>
          <a:p>
            <a:r>
              <a:rPr lang="ko-KR" altLang="en-US" dirty="0" smtClean="0"/>
              <a:t>기계학습 </a:t>
            </a:r>
            <a:r>
              <a:rPr lang="en-US" altLang="ko-KR" dirty="0" smtClean="0"/>
              <a:t>Machine Learning</a:t>
            </a:r>
            <a:r>
              <a:rPr lang="ko-KR" altLang="en-US" dirty="0" smtClean="0"/>
              <a:t>의 이해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기초적 이해만 해도 활용 가능함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중요한 것은 기계학습 모델을 구성하는 인자</a:t>
            </a:r>
            <a:r>
              <a:rPr lang="en-US" altLang="ko-KR" dirty="0"/>
              <a:t> </a:t>
            </a:r>
            <a:r>
              <a:rPr lang="ko-KR" altLang="en-US" dirty="0" smtClean="0"/>
              <a:t>또는 특징 </a:t>
            </a:r>
            <a:r>
              <a:rPr lang="en-US" altLang="ko-KR" dirty="0" smtClean="0"/>
              <a:t>(feature)</a:t>
            </a:r>
            <a:r>
              <a:rPr lang="ko-KR" altLang="en-US" dirty="0" smtClean="0"/>
              <a:t>을 설정하는 것이 매우 중요</a:t>
            </a:r>
            <a:endParaRPr lang="en-US" altLang="ko-KR" dirty="0" smtClean="0"/>
          </a:p>
        </p:txBody>
      </p:sp>
      <p:sp>
        <p:nvSpPr>
          <p:cNvPr id="4" name="오른쪽 화살표 3"/>
          <p:cNvSpPr/>
          <p:nvPr/>
        </p:nvSpPr>
        <p:spPr>
          <a:xfrm>
            <a:off x="6388608" y="2243328"/>
            <a:ext cx="585216" cy="475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205472" y="2195596"/>
            <a:ext cx="3163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분석의 목적을 도출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8435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통찰 </a:t>
            </a:r>
            <a:r>
              <a:rPr lang="en-US" altLang="ko-KR" dirty="0" smtClean="0"/>
              <a:t>: </a:t>
            </a:r>
            <a:r>
              <a:rPr lang="ko-KR" altLang="en-US" sz="3600" dirty="0" smtClean="0">
                <a:solidFill>
                  <a:srgbClr val="FF0000"/>
                </a:solidFill>
              </a:rPr>
              <a:t>스키마 이해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2050" name="Picture 2" descr="http://photos1.blogger.com/blogger/8036/1637/1600/inv_cont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1543844"/>
            <a:ext cx="4639305" cy="314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98550" y="468531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ko-KR" sz="2000" b="1" spc="-40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테이블 </a:t>
            </a:r>
            <a:r>
              <a:rPr lang="ko-KR" altLang="en-US" sz="2000" b="1" spc="-40" dirty="0" smtClean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개체</a:t>
            </a:r>
            <a:r>
              <a:rPr lang="ko-KR" altLang="en-US" sz="2000" b="1" spc="-40" dirty="0" smtClean="0">
                <a:latin typeface="+mj-ea"/>
                <a:ea typeface="+mj-ea"/>
                <a:cs typeface="Times New Roman" panose="02020603050405020304" pitchFamily="18" charset="0"/>
              </a:rPr>
              <a:t>의 의미 및 기능의 이해</a:t>
            </a:r>
            <a:endParaRPr lang="en-US" altLang="ko-KR" sz="2000" b="1" spc="-40" dirty="0" smtClean="0"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ko-KR" altLang="en-US" sz="2000" b="1" spc="-40" dirty="0" smtClean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테이블 </a:t>
            </a:r>
            <a:r>
              <a:rPr lang="ko-KR" altLang="ko-KR" sz="2000" b="1" spc="-40" dirty="0" smtClean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필드</a:t>
            </a:r>
            <a:r>
              <a:rPr lang="ko-KR" altLang="en-US" sz="2000" b="1" spc="-40" dirty="0" smtClean="0">
                <a:latin typeface="+mj-ea"/>
                <a:ea typeface="+mj-ea"/>
                <a:cs typeface="Times New Roman" panose="02020603050405020304" pitchFamily="18" charset="0"/>
              </a:rPr>
              <a:t>의 의미</a:t>
            </a:r>
            <a:r>
              <a:rPr lang="en-US" altLang="ko-KR" sz="2000" b="1" spc="-40" dirty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en-US" sz="2000" b="1" spc="-40" dirty="0" smtClean="0">
                <a:latin typeface="+mj-ea"/>
                <a:ea typeface="+mj-ea"/>
                <a:cs typeface="Times New Roman" panose="02020603050405020304" pitchFamily="18" charset="0"/>
              </a:rPr>
              <a:t>및 </a:t>
            </a:r>
            <a:r>
              <a:rPr lang="ko-KR" altLang="ko-KR" sz="2000" b="1" spc="-40" dirty="0" smtClean="0">
                <a:latin typeface="+mj-ea"/>
                <a:ea typeface="+mj-ea"/>
                <a:cs typeface="Times New Roman" panose="02020603050405020304" pitchFamily="18" charset="0"/>
              </a:rPr>
              <a:t>필드간 관계</a:t>
            </a:r>
            <a:r>
              <a:rPr lang="ko-KR" altLang="en-US" sz="2000" b="1" spc="-40" dirty="0" smtClean="0">
                <a:latin typeface="+mj-ea"/>
                <a:ea typeface="+mj-ea"/>
                <a:cs typeface="Times New Roman" panose="02020603050405020304" pitchFamily="18" charset="0"/>
              </a:rPr>
              <a:t>의 이해</a:t>
            </a:r>
            <a:endParaRPr lang="en-US" altLang="ko-KR" sz="2000" b="1" spc="-40" dirty="0" smtClean="0"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ko-KR" altLang="en-US" sz="2000" b="1" spc="-40" dirty="0" smtClean="0">
                <a:latin typeface="+mj-ea"/>
                <a:ea typeface="+mj-ea"/>
                <a:cs typeface="Times New Roman" panose="02020603050405020304" pitchFamily="18" charset="0"/>
              </a:rPr>
              <a:t>테이블 개체간의 관계</a:t>
            </a:r>
            <a:r>
              <a:rPr lang="en-US" altLang="ko-KR" sz="2000" b="1" spc="-40" dirty="0" smtClean="0">
                <a:latin typeface="+mj-ea"/>
                <a:ea typeface="+mj-ea"/>
                <a:cs typeface="Times New Roman" panose="02020603050405020304" pitchFamily="18" charset="0"/>
              </a:rPr>
              <a:t>(</a:t>
            </a:r>
            <a:r>
              <a:rPr lang="ko-KR" altLang="en-US" sz="2000" b="1" spc="-40" dirty="0" err="1" smtClean="0">
                <a:latin typeface="+mj-ea"/>
                <a:ea typeface="+mj-ea"/>
                <a:cs typeface="Times New Roman" panose="02020603050405020304" pitchFamily="18" charset="0"/>
              </a:rPr>
              <a:t>외래키</a:t>
            </a:r>
            <a:r>
              <a:rPr lang="en-US" altLang="ko-KR" sz="2000" b="1" spc="-40" dirty="0" smtClean="0">
                <a:latin typeface="+mj-ea"/>
                <a:ea typeface="+mj-ea"/>
                <a:cs typeface="Times New Roman" panose="02020603050405020304" pitchFamily="18" charset="0"/>
              </a:rPr>
              <a:t>)</a:t>
            </a:r>
            <a:r>
              <a:rPr lang="ko-KR" altLang="en-US" sz="2000" b="1" spc="-40" dirty="0" smtClean="0">
                <a:latin typeface="+mj-ea"/>
                <a:ea typeface="+mj-ea"/>
                <a:cs typeface="Times New Roman" panose="02020603050405020304" pitchFamily="18" charset="0"/>
              </a:rPr>
              <a:t>의 의해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2052" name="Picture 4" descr="http://flylib.com/books/1/155/1/html/2/images/fig82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75" y="1543844"/>
            <a:ext cx="3824692" cy="28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16"/>
          <p:cNvSpPr>
            <a:spLocks/>
          </p:cNvSpPr>
          <p:nvPr/>
        </p:nvSpPr>
        <p:spPr bwMode="auto">
          <a:xfrm rot="5400000">
            <a:off x="5576034" y="2578655"/>
            <a:ext cx="1820666" cy="780735"/>
          </a:xfrm>
          <a:custGeom>
            <a:avLst/>
            <a:gdLst>
              <a:gd name="T0" fmla="*/ 488 w 699"/>
              <a:gd name="T1" fmla="*/ 79 h 229"/>
              <a:gd name="T2" fmla="*/ 576 w 699"/>
              <a:gd name="T3" fmla="*/ 79 h 229"/>
              <a:gd name="T4" fmla="*/ 350 w 699"/>
              <a:gd name="T5" fmla="*/ 0 h 229"/>
              <a:gd name="T6" fmla="*/ 120 w 699"/>
              <a:gd name="T7" fmla="*/ 79 h 229"/>
              <a:gd name="T8" fmla="*/ 207 w 699"/>
              <a:gd name="T9" fmla="*/ 79 h 229"/>
              <a:gd name="T10" fmla="*/ 0 w 699"/>
              <a:gd name="T11" fmla="*/ 229 h 229"/>
              <a:gd name="T12" fmla="*/ 350 w 699"/>
              <a:gd name="T13" fmla="*/ 229 h 229"/>
              <a:gd name="T14" fmla="*/ 699 w 699"/>
              <a:gd name="T15" fmla="*/ 229 h 229"/>
              <a:gd name="T16" fmla="*/ 488 w 699"/>
              <a:gd name="T17" fmla="*/ 79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9" h="229">
                <a:moveTo>
                  <a:pt x="488" y="79"/>
                </a:moveTo>
                <a:cubicBezTo>
                  <a:pt x="576" y="79"/>
                  <a:pt x="576" y="79"/>
                  <a:pt x="576" y="79"/>
                </a:cubicBezTo>
                <a:cubicBezTo>
                  <a:pt x="350" y="0"/>
                  <a:pt x="350" y="0"/>
                  <a:pt x="350" y="0"/>
                </a:cubicBezTo>
                <a:cubicBezTo>
                  <a:pt x="120" y="79"/>
                  <a:pt x="120" y="79"/>
                  <a:pt x="120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161" y="159"/>
                  <a:pt x="22" y="229"/>
                  <a:pt x="0" y="229"/>
                </a:cubicBezTo>
                <a:cubicBezTo>
                  <a:pt x="350" y="229"/>
                  <a:pt x="350" y="229"/>
                  <a:pt x="350" y="229"/>
                </a:cubicBezTo>
                <a:cubicBezTo>
                  <a:pt x="699" y="229"/>
                  <a:pt x="699" y="229"/>
                  <a:pt x="699" y="229"/>
                </a:cubicBezTo>
                <a:cubicBezTo>
                  <a:pt x="677" y="229"/>
                  <a:pt x="535" y="159"/>
                  <a:pt x="488" y="79"/>
                </a:cubicBezTo>
                <a:close/>
              </a:path>
            </a:pathLst>
          </a:custGeom>
          <a:gradFill>
            <a:gsLst>
              <a:gs pos="0">
                <a:srgbClr val="6B6B6B"/>
              </a:gs>
              <a:gs pos="50000">
                <a:srgbClr val="A9A9A9"/>
              </a:gs>
              <a:gs pos="100000">
                <a:schemeClr val="bg1">
                  <a:lumMod val="93000"/>
                </a:schemeClr>
              </a:gs>
            </a:gsLst>
            <a:lin ang="5400000" scaled="1"/>
          </a:gra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94550" y="4671632"/>
            <a:ext cx="45303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spc="-40" dirty="0" smtClean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Fact </a:t>
            </a:r>
            <a:r>
              <a:rPr lang="ko-KR" altLang="en-US" sz="2000" b="1" spc="-40" dirty="0" smtClean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테이블</a:t>
            </a:r>
            <a:r>
              <a:rPr lang="ko-KR" altLang="en-US" sz="2000" b="1" spc="-40" dirty="0" smtClean="0">
                <a:latin typeface="+mj-ea"/>
                <a:ea typeface="+mj-ea"/>
                <a:cs typeface="Times New Roman" panose="02020603050405020304" pitchFamily="18" charset="0"/>
              </a:rPr>
              <a:t>의 이해</a:t>
            </a:r>
            <a:r>
              <a:rPr lang="en-US" altLang="ko-KR" sz="2000" b="1" spc="-40" dirty="0" smtClean="0">
                <a:latin typeface="+mj-ea"/>
                <a:ea typeface="+mj-ea"/>
                <a:cs typeface="Times New Roman" panose="02020603050405020304" pitchFamily="18" charset="0"/>
              </a:rPr>
              <a:t>: </a:t>
            </a:r>
            <a:r>
              <a:rPr lang="ko-KR" altLang="en-US" sz="2000" b="1" spc="-40" dirty="0" smtClean="0">
                <a:latin typeface="+mj-ea"/>
                <a:ea typeface="+mj-ea"/>
                <a:cs typeface="Times New Roman" panose="02020603050405020304" pitchFamily="18" charset="0"/>
              </a:rPr>
              <a:t>분석 주제 </a:t>
            </a:r>
            <a:r>
              <a:rPr lang="ko-KR" altLang="en-US" sz="2000" b="1" spc="-40" dirty="0" err="1" smtClean="0">
                <a:latin typeface="+mj-ea"/>
                <a:ea typeface="+mj-ea"/>
                <a:cs typeface="Times New Roman" panose="02020603050405020304" pitchFamily="18" charset="0"/>
              </a:rPr>
              <a:t>컬럼의</a:t>
            </a:r>
            <a:r>
              <a:rPr lang="ko-KR" altLang="en-US" sz="2000" b="1" spc="-40" dirty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en-US" sz="2000" b="1" spc="-40" dirty="0" smtClean="0">
                <a:latin typeface="+mj-ea"/>
                <a:ea typeface="+mj-ea"/>
                <a:cs typeface="Times New Roman" panose="02020603050405020304" pitchFamily="18" charset="0"/>
              </a:rPr>
              <a:t>설정 및 또는 정의</a:t>
            </a:r>
            <a:r>
              <a:rPr lang="en-US" altLang="ko-KR" sz="2000" b="1" spc="-40" dirty="0" smtClean="0">
                <a:latin typeface="+mj-ea"/>
                <a:ea typeface="+mj-ea"/>
                <a:cs typeface="Times New Roman" panose="02020603050405020304" pitchFamily="18" charset="0"/>
              </a:rPr>
              <a:t/>
            </a:r>
            <a:br>
              <a:rPr lang="en-US" altLang="ko-KR" sz="2000" b="1" spc="-40" dirty="0" smtClean="0">
                <a:latin typeface="+mj-ea"/>
                <a:ea typeface="+mj-ea"/>
                <a:cs typeface="Times New Roman" panose="02020603050405020304" pitchFamily="18" charset="0"/>
              </a:rPr>
            </a:br>
            <a:r>
              <a:rPr lang="en-US" altLang="ko-KR" sz="2000" b="1" spc="-40" dirty="0" smtClean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Dimension </a:t>
            </a:r>
            <a:r>
              <a:rPr lang="ko-KR" altLang="en-US" sz="2000" b="1" spc="-40" dirty="0" smtClean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테이블</a:t>
            </a:r>
            <a:r>
              <a:rPr lang="ko-KR" altLang="en-US" sz="2000" b="1" spc="-40" dirty="0" smtClean="0">
                <a:latin typeface="+mj-ea"/>
                <a:ea typeface="+mj-ea"/>
                <a:cs typeface="Times New Roman" panose="02020603050405020304" pitchFamily="18" charset="0"/>
              </a:rPr>
              <a:t>의 이해</a:t>
            </a:r>
            <a:r>
              <a:rPr lang="en-US" altLang="ko-KR" sz="2000" b="1" spc="-40" dirty="0" smtClean="0">
                <a:latin typeface="+mj-ea"/>
                <a:ea typeface="+mj-ea"/>
                <a:cs typeface="Times New Roman" panose="02020603050405020304" pitchFamily="18" charset="0"/>
              </a:rPr>
              <a:t>: </a:t>
            </a:r>
            <a:r>
              <a:rPr lang="ko-KR" altLang="en-US" sz="2000" b="1" spc="-40" dirty="0" smtClean="0">
                <a:latin typeface="+mj-ea"/>
                <a:ea typeface="+mj-ea"/>
                <a:cs typeface="Times New Roman" panose="02020603050405020304" pitchFamily="18" charset="0"/>
              </a:rPr>
              <a:t>분석 주제에 대한 다차원 </a:t>
            </a:r>
            <a:r>
              <a:rPr lang="ko-KR" altLang="en-US" sz="2000" b="1" spc="-40" dirty="0" err="1" smtClean="0">
                <a:latin typeface="+mj-ea"/>
                <a:ea typeface="+mj-ea"/>
                <a:cs typeface="Times New Roman" panose="02020603050405020304" pitchFamily="18" charset="0"/>
              </a:rPr>
              <a:t>뷰의</a:t>
            </a:r>
            <a:r>
              <a:rPr lang="ko-KR" altLang="en-US" sz="2000" b="1" spc="-40" dirty="0" smtClean="0">
                <a:latin typeface="+mj-ea"/>
                <a:ea typeface="+mj-ea"/>
                <a:cs typeface="Times New Roman" panose="02020603050405020304" pitchFamily="18" charset="0"/>
              </a:rPr>
              <a:t> 정의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632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통찰 </a:t>
            </a:r>
            <a:r>
              <a:rPr lang="en-US" altLang="ko-KR" dirty="0" smtClean="0"/>
              <a:t>: </a:t>
            </a:r>
            <a:r>
              <a:rPr lang="ko-KR" altLang="en-US" sz="3600" dirty="0" err="1" smtClean="0">
                <a:solidFill>
                  <a:srgbClr val="FF0000"/>
                </a:solidFill>
              </a:rPr>
              <a:t>콘텐츠</a:t>
            </a:r>
            <a:r>
              <a:rPr lang="ko-KR" altLang="en-US" sz="3600" dirty="0" smtClean="0">
                <a:solidFill>
                  <a:srgbClr val="FF0000"/>
                </a:solidFill>
              </a:rPr>
              <a:t> </a:t>
            </a:r>
            <a:r>
              <a:rPr lang="ko-KR" altLang="en-US" sz="3600" dirty="0">
                <a:solidFill>
                  <a:srgbClr val="FF0000"/>
                </a:solidFill>
              </a:rPr>
              <a:t>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27048"/>
            <a:ext cx="6139543" cy="4599432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Feature Engineering</a:t>
            </a:r>
            <a:r>
              <a:rPr lang="ko-KR" altLang="en-US" sz="2800" dirty="0"/>
              <a:t>의 이해</a:t>
            </a:r>
            <a:endParaRPr lang="en-US" altLang="ko-KR" sz="2800" dirty="0"/>
          </a:p>
          <a:p>
            <a:pPr lvl="1"/>
            <a:r>
              <a:rPr lang="en-US" altLang="ko-KR" sz="2400" dirty="0"/>
              <a:t>Feature selection</a:t>
            </a:r>
          </a:p>
          <a:p>
            <a:pPr lvl="1"/>
            <a:r>
              <a:rPr lang="en-US" altLang="ko-KR" sz="2400" dirty="0"/>
              <a:t>Feature generation</a:t>
            </a:r>
          </a:p>
          <a:p>
            <a:pPr lvl="1"/>
            <a:r>
              <a:rPr lang="en-US" altLang="ko-KR" sz="2400" dirty="0"/>
              <a:t>Feature </a:t>
            </a:r>
            <a:r>
              <a:rPr lang="en-US" altLang="ko-KR" sz="2400" dirty="0" smtClean="0"/>
              <a:t>transformation</a:t>
            </a:r>
            <a:endParaRPr lang="ko-KR" altLang="en-US" sz="2400" dirty="0"/>
          </a:p>
          <a:p>
            <a:endParaRPr lang="en-US" altLang="ko-KR" sz="2800" dirty="0" smtClean="0"/>
          </a:p>
          <a:p>
            <a:r>
              <a:rPr lang="en-US" altLang="ko-KR" sz="2800" dirty="0" smtClean="0"/>
              <a:t>Scatter Plotting</a:t>
            </a:r>
          </a:p>
          <a:p>
            <a:pPr lvl="1"/>
            <a:r>
              <a:rPr lang="en-US" altLang="ko-KR" sz="2000" dirty="0" smtClean="0"/>
              <a:t>2</a:t>
            </a:r>
            <a:r>
              <a:rPr lang="ko-KR" altLang="en-US" sz="2000" dirty="0" smtClean="0"/>
              <a:t>개 </a:t>
            </a:r>
            <a:r>
              <a:rPr lang="ko-KR" altLang="en-US" sz="2000" dirty="0" err="1" smtClean="0"/>
              <a:t>컬럼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속성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간의 관계를 파악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클래스 분류를 위한 최적의 </a:t>
            </a:r>
            <a:r>
              <a:rPr lang="en-US" altLang="ko-KR" sz="2000" dirty="0" smtClean="0"/>
              <a:t>feature </a:t>
            </a:r>
            <a:r>
              <a:rPr lang="ko-KR" altLang="en-US" sz="2000" dirty="0" err="1" smtClean="0"/>
              <a:t>컬럼</a:t>
            </a:r>
            <a:r>
              <a:rPr lang="ko-KR" altLang="en-US" sz="2000" dirty="0" smtClean="0"/>
              <a:t> 파악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Feature selection </a:t>
            </a:r>
            <a:r>
              <a:rPr lang="ko-KR" altLang="en-US" sz="2000" dirty="0" smtClean="0"/>
              <a:t>문제에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대한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이해를 유도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Big Data </a:t>
            </a:r>
            <a:r>
              <a:rPr lang="ko-KR" altLang="en-US" sz="2000" dirty="0" smtClean="0"/>
              <a:t>기반 예측 기술의 이해를 유도</a:t>
            </a:r>
            <a:endParaRPr lang="en-US" altLang="ko-KR" sz="20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988" y="1690334"/>
            <a:ext cx="4958870" cy="396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39744" y="5757148"/>
            <a:ext cx="3908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Iris (</a:t>
            </a:r>
            <a:r>
              <a:rPr lang="ko-KR" altLang="en-US" dirty="0" smtClean="0"/>
              <a:t>붓꽃</a:t>
            </a:r>
            <a:r>
              <a:rPr lang="en-US" altLang="ko-KR" dirty="0" smtClean="0"/>
              <a:t>)  </a:t>
            </a:r>
            <a:r>
              <a:rPr lang="ko-KR" altLang="en-US" dirty="0" smtClean="0"/>
              <a:t>데이터에 대한 </a:t>
            </a:r>
            <a:r>
              <a:rPr lang="en-US" altLang="ko-KR" dirty="0" smtClean="0"/>
              <a:t>scatter plot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648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31371" y="1484784"/>
            <a:ext cx="11329259" cy="2880320"/>
            <a:chOff x="1547664" y="4784348"/>
            <a:chExt cx="5976664" cy="1524972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4784348"/>
              <a:ext cx="1944216" cy="1524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4784349"/>
              <a:ext cx="1944216" cy="1524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4784349"/>
              <a:ext cx="1944216" cy="1524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3695733" y="4581129"/>
            <a:ext cx="35910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latin typeface="Monotype Corsiva" pitchFamily="66" charset="0"/>
              </a:rPr>
              <a:t>Iris Data</a:t>
            </a:r>
            <a:endParaRPr lang="ko-KR" altLang="en-US" sz="8000" dirty="0">
              <a:latin typeface="Monotype Corsiv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97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붓꽃</a:t>
            </a:r>
            <a:r>
              <a:rPr lang="en-US" altLang="ko-KR" dirty="0" smtClean="0"/>
              <a:t>(iris)</a:t>
            </a:r>
            <a:r>
              <a:rPr lang="ko-KR" altLang="en-US" dirty="0" smtClean="0"/>
              <a:t> 데이터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5" name="Picture 2" descr="http://www.unc.edu/~irisp/images/IrisFlow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0707" y="2768094"/>
            <a:ext cx="4032447" cy="2016224"/>
          </a:xfrm>
          <a:prstGeom prst="rect">
            <a:avLst/>
          </a:prstGeom>
          <a:noFill/>
        </p:spPr>
      </p:pic>
      <p:sp>
        <p:nvSpPr>
          <p:cNvPr id="6" name="오른쪽 화살표 5"/>
          <p:cNvSpPr/>
          <p:nvPr/>
        </p:nvSpPr>
        <p:spPr>
          <a:xfrm>
            <a:off x="5259165" y="3200142"/>
            <a:ext cx="2304256" cy="86409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특성 추출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31507" y="2120022"/>
            <a:ext cx="192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붓꽃 데이터 </a:t>
            </a:r>
            <a:endParaRPr lang="ko-KR" altLang="en-US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8178" name="Picture 2" descr="http://blog.executivebiz.com/wp-content/uploads/2012/04/sh_7346989_binary_ilker_C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32171" y="2732276"/>
            <a:ext cx="3318885" cy="201622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378846" y="2120022"/>
            <a:ext cx="192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붓꽃 실</a:t>
            </a:r>
            <a:r>
              <a:rPr lang="ko-KR" altLang="en-US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endParaRPr lang="ko-KR" altLang="en-US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73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 smtClean="0"/>
              <a:t>붓꽃</a:t>
            </a:r>
            <a:r>
              <a:rPr lang="en-US" altLang="ko-KR" dirty="0" smtClean="0"/>
              <a:t>(iris)</a:t>
            </a:r>
            <a:r>
              <a:rPr lang="ko-KR" altLang="en-US" dirty="0" smtClean="0"/>
              <a:t> 데이터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붓꽃데이터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가지 종류</a:t>
            </a:r>
            <a:r>
              <a:rPr lang="en-US" altLang="ko-KR" dirty="0" smtClean="0"/>
              <a:t>(class):</a:t>
            </a:r>
            <a:r>
              <a:rPr lang="ko-KR" altLang="en-US" dirty="0" smtClean="0"/>
              <a:t>  </a:t>
            </a:r>
            <a:r>
              <a:rPr lang="en-US" altLang="ko-KR" dirty="0" err="1" smtClean="0"/>
              <a:t>setosa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versicolor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virginica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</a:t>
            </a:r>
            <a:r>
              <a:rPr lang="ko-KR" altLang="en-US" dirty="0" smtClean="0"/>
              <a:t>가지 주요 속성값을 토대로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분류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꽃받침길이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Sepal.Length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 smtClean="0"/>
              <a:t>꽃받침폭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Sepal.width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꽃잎길이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Petal.Length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 smtClean="0"/>
              <a:t>꽃잎폭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Petal.Width</a:t>
            </a:r>
            <a:r>
              <a:rPr lang="en-US" altLang="ko-KR" dirty="0" smtClean="0"/>
              <a:t>)</a:t>
            </a:r>
            <a:endParaRPr lang="ko-KR" altLang="en-US" b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3074" name="Picture 2" descr="http://dmlab.uos.ac.kr/html/%EB%B6%93%EA%BD%83%EB%8D%B0%EC%9D%B4%ED%84%B0%EC%9E%90%EB%8F%99%EB%B6%84%EB%A5%98.files/image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7862" y="4869160"/>
            <a:ext cx="6083300" cy="113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4509120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7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79" y="1757706"/>
            <a:ext cx="3350887" cy="2470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9" y="4365104"/>
            <a:ext cx="3721100" cy="2088232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59829" y="5517232"/>
            <a:ext cx="4224469" cy="864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818" y="1484784"/>
            <a:ext cx="7384675" cy="3528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1143000"/>
          </a:xfrm>
        </p:spPr>
        <p:txBody>
          <a:bodyPr/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붓꽃</a:t>
            </a:r>
            <a:r>
              <a:rPr lang="en-US" altLang="ko-KR" dirty="0" smtClean="0"/>
              <a:t>(iris)</a:t>
            </a:r>
            <a:r>
              <a:rPr lang="ko-KR" altLang="en-US" dirty="0" smtClean="0"/>
              <a:t> 데이터 </a:t>
            </a:r>
            <a:endParaRPr lang="ko-KR" altLang="en-US" b="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2276872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0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4" name="Picture 4" descr="http://dmlab.uos.ac.kr/html/%EB%B6%93%EA%BD%83%EB%8D%B0%EC%9D%B4%ED%84%B0%EC%9E%90%EB%8F%99%EB%B6%84%EB%A5%98.files/image0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44139" y="3068961"/>
            <a:ext cx="4318000" cy="3352801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붓꽃</a:t>
            </a:r>
            <a:r>
              <a:rPr lang="en-US" altLang="ko-KR" dirty="0" smtClean="0"/>
              <a:t>(iris)</a:t>
            </a:r>
            <a:r>
              <a:rPr lang="ko-KR" altLang="en-US" dirty="0" smtClean="0"/>
              <a:t> 데이터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boxplot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하위 속성을 나누지 않고 </a:t>
            </a:r>
            <a:r>
              <a:rPr lang="ko-KR" altLang="en-US" dirty="0" err="1" smtClean="0"/>
              <a:t>클래스별</a:t>
            </a:r>
            <a:r>
              <a:rPr lang="ko-KR" altLang="en-US" dirty="0" smtClean="0"/>
              <a:t> 데이터를 분석했을 시 클래스마다 특징을 보이면서 보다 분류하기가 쉬워짐을 볼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158722" name="Picture 2" descr="http://dmlab.uos.ac.kr/html/%EB%B6%93%EA%BD%83%EB%8D%B0%EC%9D%B4%ED%84%B0%EC%9E%90%EB%8F%99%EB%B6%84%EB%A5%98.files/image0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9403" y="3717032"/>
            <a:ext cx="7658263" cy="288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37" y="4149080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 smtClean="0"/>
              <a:t>붓꽃</a:t>
            </a:r>
            <a:r>
              <a:rPr lang="en-US" altLang="ko-KR" dirty="0" smtClean="0"/>
              <a:t>(iris)</a:t>
            </a:r>
            <a:r>
              <a:rPr lang="ko-KR" altLang="en-US" dirty="0" smtClean="0"/>
              <a:t> 데이터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7382" y="1700809"/>
            <a:ext cx="2004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Georgia" pitchFamily="18" charset="0"/>
                <a:ea typeface="맑은 고딕" pitchFamily="50" charset="-127"/>
              </a:rPr>
              <a:t>데이터 이해 과정</a:t>
            </a:r>
            <a:r>
              <a:rPr lang="en-US" altLang="ko-KR" b="1" dirty="0" smtClean="0">
                <a:latin typeface="Georgia" pitchFamily="18" charset="0"/>
                <a:ea typeface="맑은 고딕" pitchFamily="50" charset="-127"/>
              </a:rPr>
              <a:t>:</a:t>
            </a:r>
          </a:p>
          <a:p>
            <a:r>
              <a:rPr lang="en-US" altLang="ko-KR" b="1" dirty="0" err="1" smtClean="0">
                <a:latin typeface="Georgia" pitchFamily="18" charset="0"/>
                <a:ea typeface="맑은 고딕" pitchFamily="50" charset="-127"/>
              </a:rPr>
              <a:t>boxplot</a:t>
            </a:r>
            <a:endParaRPr lang="ko-KR" altLang="en-US" b="1" dirty="0">
              <a:latin typeface="Georgia" pitchFamily="18" charset="0"/>
              <a:ea typeface="맑은 고딕" pitchFamily="50" charset="-127"/>
            </a:endParaRPr>
          </a:p>
        </p:txBody>
      </p:sp>
      <p:pic>
        <p:nvPicPr>
          <p:cNvPr id="157702" name="Picture 6" descr="http://dmlab.uos.ac.kr/html/%EB%B6%93%EA%BD%83%EB%8D%B0%EC%9D%B4%ED%84%B0%EC%9E%90%EB%8F%99%EB%B6%84%EB%A5%98.files/image00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1691" y="1700808"/>
            <a:ext cx="8604189" cy="648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7704" name="Picture 8" descr="http://dmlab.uos.ac.kr/html/%EB%B6%93%EA%BD%83%EB%8D%B0%EC%9D%B4%ED%84%B0%EC%9E%90%EB%8F%99%EB%B6%84%EB%A5%98.files/image00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371" y="2708920"/>
            <a:ext cx="11211087" cy="3312368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861" y="2276872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3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붓꽃</a:t>
            </a:r>
            <a:r>
              <a:rPr lang="en-US" altLang="ko-KR" dirty="0" smtClean="0"/>
              <a:t>(iris)</a:t>
            </a:r>
            <a:r>
              <a:rPr lang="ko-KR" altLang="en-US" dirty="0" smtClean="0"/>
              <a:t> 데이터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5360" y="1484785"/>
            <a:ext cx="1152128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>
                <a:latin typeface="Georgia" pitchFamily="18" charset="0"/>
              </a:rPr>
              <a:t>pairs(iris[1:4], main = "Anderson's Iris Data -- 3 species</a:t>
            </a:r>
            <a:r>
              <a:rPr lang="en-US" altLang="ko-KR" sz="1600" b="1" dirty="0" smtClean="0">
                <a:latin typeface="Georgia" pitchFamily="18" charset="0"/>
              </a:rPr>
              <a:t>",   </a:t>
            </a:r>
            <a:r>
              <a:rPr lang="en-US" altLang="ko-KR" sz="1600" b="1" dirty="0" err="1">
                <a:latin typeface="Georgia" pitchFamily="18" charset="0"/>
              </a:rPr>
              <a:t>pch</a:t>
            </a:r>
            <a:r>
              <a:rPr lang="en-US" altLang="ko-KR" sz="1600" b="1" dirty="0">
                <a:latin typeface="Georgia" pitchFamily="18" charset="0"/>
              </a:rPr>
              <a:t> = 21, </a:t>
            </a:r>
            <a:endParaRPr lang="en-US" altLang="ko-KR" sz="1600" b="1" dirty="0" smtClean="0">
              <a:latin typeface="Georgia" pitchFamily="18" charset="0"/>
            </a:endParaRPr>
          </a:p>
          <a:p>
            <a:r>
              <a:rPr lang="en-US" altLang="ko-KR" sz="1600" b="1" dirty="0">
                <a:latin typeface="Georgia" pitchFamily="18" charset="0"/>
              </a:rPr>
              <a:t> </a:t>
            </a:r>
            <a:r>
              <a:rPr lang="en-US" altLang="ko-KR" sz="1600" b="1" dirty="0" smtClean="0">
                <a:latin typeface="Georgia" pitchFamily="18" charset="0"/>
              </a:rPr>
              <a:t>                             </a:t>
            </a:r>
            <a:r>
              <a:rPr lang="en-US" altLang="ko-KR" sz="1600" b="1" dirty="0" err="1" smtClean="0">
                <a:latin typeface="Georgia" pitchFamily="18" charset="0"/>
              </a:rPr>
              <a:t>bg</a:t>
            </a:r>
            <a:r>
              <a:rPr lang="en-US" altLang="ko-KR" sz="1600" b="1" dirty="0" smtClean="0">
                <a:latin typeface="Georgia" pitchFamily="18" charset="0"/>
              </a:rPr>
              <a:t> </a:t>
            </a:r>
            <a:r>
              <a:rPr lang="en-US" altLang="ko-KR" sz="1600" b="1" dirty="0">
                <a:latin typeface="Georgia" pitchFamily="18" charset="0"/>
              </a:rPr>
              <a:t>= c("red", "green3", "blue")[</a:t>
            </a:r>
            <a:r>
              <a:rPr lang="en-US" altLang="ko-KR" sz="1600" b="1" dirty="0" err="1">
                <a:latin typeface="Georgia" pitchFamily="18" charset="0"/>
              </a:rPr>
              <a:t>unclass</a:t>
            </a:r>
            <a:r>
              <a:rPr lang="en-US" altLang="ko-KR" sz="1600" b="1" dirty="0">
                <a:latin typeface="Georgia" pitchFamily="18" charset="0"/>
              </a:rPr>
              <a:t>(</a:t>
            </a:r>
            <a:r>
              <a:rPr lang="en-US" altLang="ko-KR" sz="1600" b="1" dirty="0" err="1">
                <a:latin typeface="Georgia" pitchFamily="18" charset="0"/>
              </a:rPr>
              <a:t>iris$Species</a:t>
            </a:r>
            <a:r>
              <a:rPr lang="en-US" altLang="ko-KR" sz="1600" b="1" dirty="0">
                <a:latin typeface="Georgia" pitchFamily="18" charset="0"/>
              </a:rPr>
              <a:t>)])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09600" y="2276872"/>
            <a:ext cx="5006347" cy="4047728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Scatter Plot</a:t>
            </a:r>
          </a:p>
          <a:p>
            <a:pPr lvl="1"/>
            <a:r>
              <a:rPr lang="en-US" altLang="ko-KR" sz="2000" dirty="0" smtClean="0"/>
              <a:t>2</a:t>
            </a:r>
            <a:r>
              <a:rPr lang="ko-KR" altLang="en-US" sz="2000" dirty="0" smtClean="0"/>
              <a:t>개의 속성간의 관계를 파악</a:t>
            </a:r>
            <a:endParaRPr lang="ko-KR" alt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2348880"/>
            <a:ext cx="6611827" cy="396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557" y="1273115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2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수업 목차 </a:t>
            </a:r>
            <a:r>
              <a:rPr lang="en-US" altLang="ko-KR" sz="1600" dirty="0"/>
              <a:t>(</a:t>
            </a:r>
            <a:r>
              <a:rPr lang="ko-KR" altLang="en-US" sz="1600" dirty="0"/>
              <a:t>진행 중 수정 될 수 있음</a:t>
            </a:r>
            <a:r>
              <a:rPr lang="en-US" altLang="ko-KR" sz="1600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b="1" dirty="0"/>
              <a:t>빅데이터 </a:t>
            </a:r>
            <a:r>
              <a:rPr lang="ko-KR" altLang="en-US" b="1" dirty="0" smtClean="0"/>
              <a:t>기초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빅데이터 </a:t>
            </a:r>
            <a:r>
              <a:rPr lang="ko-KR" altLang="en-US" dirty="0"/>
              <a:t>개념 정의</a:t>
            </a:r>
          </a:p>
          <a:p>
            <a:pPr lvl="1"/>
            <a:r>
              <a:rPr lang="ko-KR" altLang="en-US" dirty="0" smtClean="0"/>
              <a:t>빅데이터와 </a:t>
            </a:r>
            <a:r>
              <a:rPr lang="en-US" altLang="ko-KR" dirty="0"/>
              <a:t>R </a:t>
            </a:r>
            <a:r>
              <a:rPr lang="ko-KR" altLang="en-US" dirty="0" smtClean="0"/>
              <a:t>분석도구</a:t>
            </a:r>
            <a:endParaRPr lang="en-US" altLang="ko-KR" dirty="0" smtClean="0"/>
          </a:p>
          <a:p>
            <a:r>
              <a:rPr lang="en-US" altLang="ko-KR" b="1" dirty="0" smtClean="0"/>
              <a:t>R </a:t>
            </a:r>
            <a:r>
              <a:rPr lang="ko-KR" altLang="en-US" b="1" dirty="0"/>
              <a:t>기초 문법</a:t>
            </a:r>
            <a:endParaRPr lang="en-US" altLang="ko-KR" b="1" dirty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타입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함수</a:t>
            </a:r>
          </a:p>
          <a:p>
            <a:r>
              <a:rPr lang="en-US" altLang="ko-KR" b="1" dirty="0"/>
              <a:t>R </a:t>
            </a:r>
            <a:r>
              <a:rPr lang="ko-KR" altLang="en-US" b="1" dirty="0"/>
              <a:t>프로그래밍 기초</a:t>
            </a:r>
            <a:endParaRPr lang="en-US" altLang="ko-KR" b="1" dirty="0"/>
          </a:p>
          <a:p>
            <a:pPr lvl="1"/>
            <a:r>
              <a:rPr lang="ko-KR" altLang="en-US" dirty="0" smtClean="0"/>
              <a:t>흐름제어</a:t>
            </a:r>
            <a:endParaRPr lang="ko-KR" altLang="en-US" dirty="0"/>
          </a:p>
          <a:p>
            <a:pPr lvl="1"/>
            <a:r>
              <a:rPr lang="ko-KR" altLang="en-US" dirty="0" smtClean="0"/>
              <a:t>주요 </a:t>
            </a:r>
            <a:r>
              <a:rPr lang="ko-KR" altLang="en-US" dirty="0"/>
              <a:t>패키지 함수 활용</a:t>
            </a:r>
            <a:endParaRPr lang="en-US" altLang="ko-KR" dirty="0"/>
          </a:p>
          <a:p>
            <a:r>
              <a:rPr lang="en-US" altLang="ko-KR" b="1" dirty="0"/>
              <a:t>R </a:t>
            </a:r>
            <a:r>
              <a:rPr lang="ko-KR" altLang="en-US" b="1" dirty="0"/>
              <a:t>데이터 조작</a:t>
            </a:r>
            <a:endParaRPr lang="en-US" altLang="ko-KR" b="1" dirty="0"/>
          </a:p>
          <a:p>
            <a:pPr lvl="1"/>
            <a:r>
              <a:rPr lang="ko-KR" altLang="en-US" dirty="0"/>
              <a:t>데이터 연동</a:t>
            </a:r>
          </a:p>
          <a:p>
            <a:pPr lvl="1"/>
            <a:r>
              <a:rPr lang="ko-KR" altLang="en-US" dirty="0"/>
              <a:t>데이터 분할</a:t>
            </a:r>
            <a:r>
              <a:rPr lang="en-US" altLang="ko-KR" dirty="0"/>
              <a:t>, </a:t>
            </a:r>
            <a:r>
              <a:rPr lang="ko-KR" altLang="en-US" dirty="0"/>
              <a:t>병합</a:t>
            </a:r>
            <a:r>
              <a:rPr lang="en-US" altLang="ko-KR" dirty="0"/>
              <a:t>, </a:t>
            </a:r>
            <a:r>
              <a:rPr lang="ko-KR" altLang="en-US" dirty="0" smtClean="0"/>
              <a:t>정렬</a:t>
            </a:r>
            <a:endParaRPr lang="ko-KR" altLang="en-US" dirty="0"/>
          </a:p>
          <a:p>
            <a:r>
              <a:rPr lang="ko-KR" altLang="en-US" b="1" dirty="0"/>
              <a:t>데이터 시각화</a:t>
            </a:r>
            <a:endParaRPr lang="en-US" altLang="ko-KR" b="1" dirty="0"/>
          </a:p>
          <a:p>
            <a:pPr lvl="1"/>
            <a:r>
              <a:rPr lang="en-US" altLang="ko-KR" dirty="0"/>
              <a:t>Bar Chart, Line Chart</a:t>
            </a:r>
          </a:p>
          <a:p>
            <a:pPr lvl="1"/>
            <a:r>
              <a:rPr lang="en-US" altLang="ko-KR" dirty="0"/>
              <a:t>Pie Graph, Boxplot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b="1" dirty="0" smtClean="0"/>
              <a:t>워드클라우드 </a:t>
            </a:r>
            <a:r>
              <a:rPr lang="ko-KR" altLang="en-US" b="1" dirty="0"/>
              <a:t>프로그래밍</a:t>
            </a:r>
            <a:endParaRPr lang="en-US" altLang="ko-KR" b="1" dirty="0"/>
          </a:p>
          <a:p>
            <a:pPr lvl="1"/>
            <a:r>
              <a:rPr lang="ko-KR" altLang="en-US" dirty="0"/>
              <a:t>텍스트 연설문 분석</a:t>
            </a:r>
          </a:p>
          <a:p>
            <a:pPr lvl="1"/>
            <a:r>
              <a:rPr lang="ko-KR" altLang="en-US" dirty="0"/>
              <a:t>로그 분석</a:t>
            </a:r>
          </a:p>
          <a:p>
            <a:pPr lvl="1"/>
            <a:r>
              <a:rPr lang="ko-KR" altLang="en-US" dirty="0"/>
              <a:t>소셜 데이터 </a:t>
            </a:r>
            <a:r>
              <a:rPr lang="ko-KR" altLang="en-US" dirty="0" smtClean="0"/>
              <a:t>분석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15947" y="1920085"/>
            <a:ext cx="6240693" cy="4434840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b="1" dirty="0"/>
              <a:t>Machine Learning </a:t>
            </a:r>
            <a:r>
              <a:rPr lang="ko-KR" altLang="en-US" b="1" dirty="0"/>
              <a:t>기초</a:t>
            </a:r>
            <a:endParaRPr lang="en-US" altLang="ko-KR" b="1" dirty="0"/>
          </a:p>
          <a:p>
            <a:pPr lvl="1"/>
            <a:r>
              <a:rPr lang="en-US" altLang="ko-KR" dirty="0"/>
              <a:t>Machine Learning </a:t>
            </a:r>
            <a:r>
              <a:rPr lang="ko-KR" altLang="en-US" dirty="0"/>
              <a:t>기본 개념</a:t>
            </a:r>
          </a:p>
          <a:p>
            <a:pPr lvl="1"/>
            <a:r>
              <a:rPr lang="en-US" altLang="ko-KR" dirty="0"/>
              <a:t>Machine Learning </a:t>
            </a:r>
            <a:r>
              <a:rPr lang="ko-KR" altLang="en-US" dirty="0"/>
              <a:t>활용 사례</a:t>
            </a:r>
            <a:endParaRPr lang="en-US" altLang="ko-KR" dirty="0"/>
          </a:p>
          <a:p>
            <a:r>
              <a:rPr lang="ko-KR" altLang="en-US" b="1" dirty="0" err="1" smtClean="0"/>
              <a:t>감독형</a:t>
            </a:r>
            <a:r>
              <a:rPr lang="ko-KR" altLang="en-US" b="1" dirty="0" smtClean="0"/>
              <a:t> </a:t>
            </a:r>
            <a:r>
              <a:rPr lang="en-US" altLang="ko-KR" b="1" dirty="0"/>
              <a:t>Machine </a:t>
            </a:r>
            <a:r>
              <a:rPr lang="en-US" altLang="ko-KR" b="1" dirty="0" smtClean="0"/>
              <a:t>Learning</a:t>
            </a:r>
          </a:p>
          <a:p>
            <a:pPr lvl="1"/>
            <a:r>
              <a:rPr lang="ko-KR" altLang="en-US" dirty="0" smtClean="0"/>
              <a:t>클래스 예측 기술의 </a:t>
            </a:r>
            <a:r>
              <a:rPr lang="ko-KR" altLang="en-US" dirty="0"/>
              <a:t>이해</a:t>
            </a:r>
          </a:p>
          <a:p>
            <a:pPr lvl="1"/>
            <a:r>
              <a:rPr lang="ko-KR" altLang="en-US" dirty="0" smtClean="0"/>
              <a:t>수치 예측 기술의 이해</a:t>
            </a:r>
            <a:endParaRPr lang="en-US" altLang="ko-KR" dirty="0" smtClean="0"/>
          </a:p>
          <a:p>
            <a:r>
              <a:rPr lang="ko-KR" altLang="en-US" b="1" dirty="0" err="1"/>
              <a:t>감독형</a:t>
            </a:r>
            <a:r>
              <a:rPr lang="ko-KR" altLang="en-US" b="1" dirty="0"/>
              <a:t> </a:t>
            </a:r>
            <a:r>
              <a:rPr lang="en-US" altLang="ko-KR" b="1" dirty="0"/>
              <a:t>Machine Learning</a:t>
            </a:r>
            <a:r>
              <a:rPr lang="ko-KR" altLang="en-US" b="1" dirty="0"/>
              <a:t>을 위한 </a:t>
            </a:r>
            <a:r>
              <a:rPr lang="en-US" altLang="ko-KR" b="1" dirty="0"/>
              <a:t>R </a:t>
            </a:r>
            <a:r>
              <a:rPr lang="ko-KR" altLang="en-US" b="1" dirty="0"/>
              <a:t>프로그래밍 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의사결정 </a:t>
            </a:r>
            <a:r>
              <a:rPr lang="ko-KR" altLang="en-US" dirty="0"/>
              <a:t>트리 </a:t>
            </a:r>
            <a:r>
              <a:rPr lang="ko-KR" altLang="en-US" dirty="0" smtClean="0"/>
              <a:t>기법</a:t>
            </a:r>
            <a:endParaRPr lang="ko-KR" altLang="en-US" dirty="0"/>
          </a:p>
          <a:p>
            <a:pPr lvl="1"/>
            <a:r>
              <a:rPr lang="ko-KR" altLang="en-US" dirty="0" smtClean="0"/>
              <a:t>베이지안 </a:t>
            </a:r>
            <a:r>
              <a:rPr lang="ko-KR" altLang="en-US" dirty="0"/>
              <a:t>통계 </a:t>
            </a:r>
            <a:r>
              <a:rPr lang="ko-KR" altLang="en-US" dirty="0" smtClean="0"/>
              <a:t>기</a:t>
            </a:r>
            <a:r>
              <a:rPr lang="ko-KR" altLang="en-US" dirty="0"/>
              <a:t>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k-Nearest </a:t>
            </a:r>
            <a:r>
              <a:rPr lang="en-US" altLang="ko-KR" dirty="0"/>
              <a:t>Neighbors </a:t>
            </a:r>
            <a:r>
              <a:rPr lang="ko-KR" altLang="en-US" dirty="0" smtClean="0"/>
              <a:t>기</a:t>
            </a:r>
            <a:r>
              <a:rPr lang="ko-KR" altLang="en-US" dirty="0"/>
              <a:t>법</a:t>
            </a:r>
          </a:p>
          <a:p>
            <a:pPr lvl="1"/>
            <a:r>
              <a:rPr lang="ko-KR" altLang="en-US" dirty="0" smtClean="0"/>
              <a:t>회귀분석 기법</a:t>
            </a:r>
            <a:endParaRPr lang="en-US" altLang="ko-KR" dirty="0" smtClean="0"/>
          </a:p>
          <a:p>
            <a:r>
              <a:rPr lang="ko-KR" altLang="en-US" b="1" dirty="0" err="1" smtClean="0"/>
              <a:t>감독형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Machine </a:t>
            </a:r>
            <a:r>
              <a:rPr lang="en-US" altLang="ko-KR" b="1" dirty="0"/>
              <a:t>Learning </a:t>
            </a:r>
            <a:r>
              <a:rPr lang="ko-KR" altLang="en-US" b="1" dirty="0"/>
              <a:t>기반 텍스트 분류 </a:t>
            </a:r>
            <a:r>
              <a:rPr lang="ko-KR" altLang="en-US" b="1" dirty="0" smtClean="0"/>
              <a:t>기법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연설문 </a:t>
            </a:r>
            <a:r>
              <a:rPr lang="ko-KR" altLang="en-US" dirty="0"/>
              <a:t>데이터 </a:t>
            </a:r>
            <a:r>
              <a:rPr lang="ko-KR" altLang="en-US" dirty="0" smtClean="0"/>
              <a:t>분류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소셜 </a:t>
            </a:r>
            <a:r>
              <a:rPr lang="ko-KR" altLang="en-US" dirty="0"/>
              <a:t>텍스트 데이터 </a:t>
            </a:r>
            <a:r>
              <a:rPr lang="ko-KR" altLang="en-US" dirty="0" smtClean="0"/>
              <a:t>분류</a:t>
            </a:r>
            <a:endParaRPr lang="en-US" altLang="ko-KR" dirty="0" smtClean="0"/>
          </a:p>
          <a:p>
            <a:r>
              <a:rPr lang="ko-KR" altLang="en-US" b="1" dirty="0" err="1"/>
              <a:t>비감독형</a:t>
            </a:r>
            <a:r>
              <a:rPr lang="ko-KR" altLang="en-US" b="1" dirty="0"/>
              <a:t> </a:t>
            </a:r>
            <a:r>
              <a:rPr lang="en-US" altLang="ko-KR" b="1" dirty="0"/>
              <a:t>Machine Learning</a:t>
            </a:r>
            <a:r>
              <a:rPr lang="ko-KR" altLang="en-US" b="1" dirty="0"/>
              <a:t>을 위한 </a:t>
            </a:r>
            <a:r>
              <a:rPr lang="en-US" altLang="ko-KR" b="1" dirty="0"/>
              <a:t>R </a:t>
            </a:r>
            <a:r>
              <a:rPr lang="ko-KR" altLang="en-US" b="1" dirty="0" smtClean="0"/>
              <a:t>프로그래밍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클러스터링 </a:t>
            </a:r>
            <a:r>
              <a:rPr lang="ko-KR" altLang="en-US" dirty="0"/>
              <a:t>기법</a:t>
            </a:r>
          </a:p>
          <a:p>
            <a:pPr lvl="1"/>
            <a:r>
              <a:rPr lang="ko-KR" altLang="en-US" dirty="0" smtClean="0"/>
              <a:t>연관규칙 </a:t>
            </a:r>
            <a:r>
              <a:rPr lang="ko-KR" altLang="en-US" dirty="0"/>
              <a:t>마이닝 기법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5135893" y="4752576"/>
            <a:ext cx="67207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25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오른쪽 화살표 15"/>
          <p:cNvSpPr/>
          <p:nvPr/>
        </p:nvSpPr>
        <p:spPr>
          <a:xfrm rot="16200000">
            <a:off x="5616098" y="3644873"/>
            <a:ext cx="1055814" cy="105611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분석의 목적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붓꽃</a:t>
            </a:r>
            <a:r>
              <a:rPr lang="en-US" altLang="ko-KR" dirty="0" smtClean="0"/>
              <a:t>(iris)</a:t>
            </a:r>
            <a:r>
              <a:rPr lang="ko-KR" altLang="en-US" dirty="0" smtClean="0"/>
              <a:t> 품종 분류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80</a:t>
            </a:fld>
            <a:endParaRPr 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871531" y="1772816"/>
            <a:ext cx="7968885" cy="1938238"/>
            <a:chOff x="1403648" y="1772816"/>
            <a:chExt cx="5976664" cy="1938238"/>
          </a:xfrm>
        </p:grpSpPr>
        <p:grpSp>
          <p:nvGrpSpPr>
            <p:cNvPr id="5" name="그룹 4"/>
            <p:cNvGrpSpPr/>
            <p:nvPr/>
          </p:nvGrpSpPr>
          <p:grpSpPr>
            <a:xfrm>
              <a:off x="1403648" y="2186082"/>
              <a:ext cx="5976664" cy="1524972"/>
              <a:chOff x="1547664" y="4784348"/>
              <a:chExt cx="5976664" cy="1524972"/>
            </a:xfrm>
          </p:grpSpPr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3888" y="4784348"/>
                <a:ext cx="1944216" cy="15249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0112" y="4784349"/>
                <a:ext cx="1944216" cy="15249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7664" y="4784349"/>
                <a:ext cx="1944216" cy="15249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" name="직사각형 8"/>
            <p:cNvSpPr/>
            <p:nvPr/>
          </p:nvSpPr>
          <p:spPr>
            <a:xfrm>
              <a:off x="1962822" y="1772816"/>
              <a:ext cx="6157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setosa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796498" y="1772816"/>
              <a:ext cx="8730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versicolor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802716" y="1772816"/>
              <a:ext cx="770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virginica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67938" name="Picture 2" descr="http://www.unc.edu/~irisp/images/IrisFlowe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63819" y="4941169"/>
            <a:ext cx="3360373" cy="1680187"/>
          </a:xfrm>
          <a:prstGeom prst="rect">
            <a:avLst/>
          </a:prstGeom>
          <a:noFill/>
        </p:spPr>
      </p:pic>
      <p:sp>
        <p:nvSpPr>
          <p:cNvPr id="13" name="오른쪽 화살표 12"/>
          <p:cNvSpPr/>
          <p:nvPr/>
        </p:nvSpPr>
        <p:spPr>
          <a:xfrm rot="2943551" flipH="1">
            <a:off x="4405812" y="3861868"/>
            <a:ext cx="1153683" cy="105611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 rot="18646000">
            <a:off x="6761984" y="3825043"/>
            <a:ext cx="1055814" cy="105611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48264" y="3738518"/>
            <a:ext cx="1580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어떤 종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류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인가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564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붓꽃</a:t>
            </a:r>
            <a:r>
              <a:rPr lang="en-US" altLang="ko-KR" dirty="0" smtClean="0"/>
              <a:t>(iris)</a:t>
            </a:r>
            <a:r>
              <a:rPr lang="ko-KR" altLang="en-US" dirty="0" smtClean="0"/>
              <a:t> 데이터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700808"/>
            <a:ext cx="10972800" cy="79208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분류모델의 생성 </a:t>
            </a:r>
            <a:r>
              <a:rPr lang="en-US" altLang="ko-KR" b="1" dirty="0" smtClean="0">
                <a:solidFill>
                  <a:srgbClr val="FF0000"/>
                </a:solidFill>
              </a:rPr>
              <a:t>(decision tree </a:t>
            </a:r>
            <a:r>
              <a:rPr lang="ko-KR" altLang="en-US" b="1" dirty="0" smtClean="0">
                <a:solidFill>
                  <a:srgbClr val="FF0000"/>
                </a:solidFill>
              </a:rPr>
              <a:t>알고리즘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7381" y="2564905"/>
            <a:ext cx="11521280" cy="280076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 err="1" smtClean="0">
                <a:latin typeface="Georgia" pitchFamily="18" charset="0"/>
              </a:rPr>
              <a:t>idx</a:t>
            </a:r>
            <a:r>
              <a:rPr lang="en-US" altLang="ko-KR" sz="1600" b="1" dirty="0" smtClean="0">
                <a:latin typeface="Georgia" pitchFamily="18" charset="0"/>
              </a:rPr>
              <a:t> &lt;- sample(2, </a:t>
            </a:r>
            <a:r>
              <a:rPr lang="en-US" altLang="ko-KR" sz="1600" b="1" dirty="0" err="1" smtClean="0">
                <a:latin typeface="Georgia" pitchFamily="18" charset="0"/>
              </a:rPr>
              <a:t>nrow</a:t>
            </a:r>
            <a:r>
              <a:rPr lang="en-US" altLang="ko-KR" sz="1600" b="1" dirty="0" smtClean="0">
                <a:latin typeface="Georgia" pitchFamily="18" charset="0"/>
              </a:rPr>
              <a:t>(iris), replace=TRUE, </a:t>
            </a:r>
            <a:r>
              <a:rPr lang="en-US" altLang="ko-KR" sz="1600" b="1" dirty="0" err="1" smtClean="0">
                <a:latin typeface="Georgia" pitchFamily="18" charset="0"/>
              </a:rPr>
              <a:t>prob</a:t>
            </a:r>
            <a:r>
              <a:rPr lang="en-US" altLang="ko-KR" sz="1600" b="1" dirty="0" smtClean="0">
                <a:latin typeface="Georgia" pitchFamily="18" charset="0"/>
              </a:rPr>
              <a:t>=c(0.7, 0.3))</a:t>
            </a:r>
          </a:p>
          <a:p>
            <a:r>
              <a:rPr lang="en-US" altLang="ko-KR" sz="1600" b="1" dirty="0" err="1" smtClean="0">
                <a:latin typeface="Georgia" pitchFamily="18" charset="0"/>
              </a:rPr>
              <a:t>trainData</a:t>
            </a:r>
            <a:r>
              <a:rPr lang="en-US" altLang="ko-KR" sz="1600" b="1" dirty="0" smtClean="0">
                <a:latin typeface="Georgia" pitchFamily="18" charset="0"/>
              </a:rPr>
              <a:t> &lt;- iris[</a:t>
            </a:r>
            <a:r>
              <a:rPr lang="en-US" altLang="ko-KR" sz="1600" b="1" dirty="0" err="1" smtClean="0">
                <a:latin typeface="Georgia" pitchFamily="18" charset="0"/>
              </a:rPr>
              <a:t>idx</a:t>
            </a:r>
            <a:r>
              <a:rPr lang="en-US" altLang="ko-KR" sz="1600" b="1" dirty="0" smtClean="0">
                <a:latin typeface="Georgia" pitchFamily="18" charset="0"/>
              </a:rPr>
              <a:t>==1,]</a:t>
            </a:r>
          </a:p>
          <a:p>
            <a:r>
              <a:rPr lang="en-US" altLang="ko-KR" sz="1600" b="1" dirty="0" err="1" smtClean="0">
                <a:latin typeface="Georgia" pitchFamily="18" charset="0"/>
              </a:rPr>
              <a:t>testData</a:t>
            </a:r>
            <a:r>
              <a:rPr lang="en-US" altLang="ko-KR" sz="1600" b="1" dirty="0" smtClean="0">
                <a:latin typeface="Georgia" pitchFamily="18" charset="0"/>
              </a:rPr>
              <a:t> &lt;- iris[</a:t>
            </a:r>
            <a:r>
              <a:rPr lang="en-US" altLang="ko-KR" sz="1600" b="1" dirty="0" err="1" smtClean="0">
                <a:latin typeface="Georgia" pitchFamily="18" charset="0"/>
              </a:rPr>
              <a:t>idx</a:t>
            </a:r>
            <a:r>
              <a:rPr lang="en-US" altLang="ko-KR" sz="1600" b="1" dirty="0" smtClean="0">
                <a:latin typeface="Georgia" pitchFamily="18" charset="0"/>
              </a:rPr>
              <a:t>==2,]</a:t>
            </a:r>
          </a:p>
          <a:p>
            <a:endParaRPr lang="en-US" altLang="ko-KR" sz="1600" b="1" dirty="0" smtClean="0">
              <a:latin typeface="Georgia" pitchFamily="18" charset="0"/>
            </a:endParaRPr>
          </a:p>
          <a:p>
            <a:r>
              <a:rPr lang="en-US" altLang="ko-KR" sz="1600" b="1" dirty="0">
                <a:latin typeface="Georgia" pitchFamily="18" charset="0"/>
              </a:rPr>
              <a:t>library(party)</a:t>
            </a:r>
          </a:p>
          <a:p>
            <a:r>
              <a:rPr lang="en-US" altLang="ko-KR" sz="1600" b="1" dirty="0">
                <a:latin typeface="Georgia" pitchFamily="18" charset="0"/>
              </a:rPr>
              <a:t>formula &lt;- Species ~ </a:t>
            </a:r>
            <a:r>
              <a:rPr lang="en-US" altLang="ko-KR" sz="1600" b="1" dirty="0" err="1">
                <a:latin typeface="Georgia" pitchFamily="18" charset="0"/>
              </a:rPr>
              <a:t>Sepal.Length</a:t>
            </a:r>
            <a:r>
              <a:rPr lang="en-US" altLang="ko-KR" sz="1600" b="1" dirty="0">
                <a:latin typeface="Georgia" pitchFamily="18" charset="0"/>
              </a:rPr>
              <a:t> + </a:t>
            </a:r>
            <a:r>
              <a:rPr lang="en-US" altLang="ko-KR" sz="1600" b="1" dirty="0" err="1">
                <a:latin typeface="Georgia" pitchFamily="18" charset="0"/>
              </a:rPr>
              <a:t>Sepal.Width</a:t>
            </a:r>
            <a:r>
              <a:rPr lang="en-US" altLang="ko-KR" sz="1600" b="1" dirty="0">
                <a:latin typeface="Georgia" pitchFamily="18" charset="0"/>
              </a:rPr>
              <a:t> + </a:t>
            </a:r>
            <a:r>
              <a:rPr lang="en-US" altLang="ko-KR" sz="1600" b="1" dirty="0" err="1">
                <a:latin typeface="Georgia" pitchFamily="18" charset="0"/>
              </a:rPr>
              <a:t>Petal.Length</a:t>
            </a:r>
            <a:r>
              <a:rPr lang="en-US" altLang="ko-KR" sz="1600" b="1" dirty="0">
                <a:latin typeface="Georgia" pitchFamily="18" charset="0"/>
              </a:rPr>
              <a:t> + </a:t>
            </a:r>
            <a:r>
              <a:rPr lang="en-US" altLang="ko-KR" sz="1600" b="1" dirty="0" err="1">
                <a:latin typeface="Georgia" pitchFamily="18" charset="0"/>
              </a:rPr>
              <a:t>Petal.Width</a:t>
            </a:r>
            <a:endParaRPr lang="en-US" altLang="ko-KR" sz="1600" b="1" dirty="0">
              <a:latin typeface="Georgia" pitchFamily="18" charset="0"/>
            </a:endParaRPr>
          </a:p>
          <a:p>
            <a:r>
              <a:rPr lang="en-US" altLang="ko-KR" sz="1600" b="1" dirty="0" err="1">
                <a:latin typeface="Georgia" pitchFamily="18" charset="0"/>
              </a:rPr>
              <a:t>iris_ctree</a:t>
            </a:r>
            <a:r>
              <a:rPr lang="en-US" altLang="ko-KR" sz="1600" b="1" dirty="0">
                <a:latin typeface="Georgia" pitchFamily="18" charset="0"/>
              </a:rPr>
              <a:t> &lt;- </a:t>
            </a:r>
            <a:r>
              <a:rPr lang="en-US" altLang="ko-KR" sz="1600" b="1" dirty="0" err="1">
                <a:latin typeface="Georgia" pitchFamily="18" charset="0"/>
              </a:rPr>
              <a:t>ctree</a:t>
            </a:r>
            <a:r>
              <a:rPr lang="en-US" altLang="ko-KR" sz="1600" b="1" dirty="0">
                <a:latin typeface="Georgia" pitchFamily="18" charset="0"/>
              </a:rPr>
              <a:t>(formula, data=</a:t>
            </a:r>
            <a:r>
              <a:rPr lang="en-US" altLang="ko-KR" sz="1600" b="1" dirty="0" err="1">
                <a:latin typeface="Georgia" pitchFamily="18" charset="0"/>
              </a:rPr>
              <a:t>trainData</a:t>
            </a:r>
            <a:r>
              <a:rPr lang="en-US" altLang="ko-KR" sz="1600" b="1" dirty="0">
                <a:latin typeface="Georgia" pitchFamily="18" charset="0"/>
              </a:rPr>
              <a:t>)</a:t>
            </a:r>
          </a:p>
          <a:p>
            <a:r>
              <a:rPr lang="en-US" altLang="ko-KR" sz="1600" b="1" dirty="0" err="1">
                <a:latin typeface="Georgia" pitchFamily="18" charset="0"/>
              </a:rPr>
              <a:t>pred</a:t>
            </a:r>
            <a:r>
              <a:rPr lang="en-US" altLang="ko-KR" sz="1600" b="1" dirty="0">
                <a:latin typeface="Georgia" pitchFamily="18" charset="0"/>
              </a:rPr>
              <a:t> &lt;- predict(</a:t>
            </a:r>
            <a:r>
              <a:rPr lang="en-US" altLang="ko-KR" sz="1600" b="1" dirty="0" err="1">
                <a:latin typeface="Georgia" pitchFamily="18" charset="0"/>
              </a:rPr>
              <a:t>iris_ctree</a:t>
            </a:r>
            <a:r>
              <a:rPr lang="en-US" altLang="ko-KR" sz="1600" b="1" dirty="0">
                <a:latin typeface="Georgia" pitchFamily="18" charset="0"/>
              </a:rPr>
              <a:t>, </a:t>
            </a:r>
            <a:r>
              <a:rPr lang="en-US" altLang="ko-KR" sz="1600" b="1" dirty="0" err="1">
                <a:latin typeface="Georgia" pitchFamily="18" charset="0"/>
              </a:rPr>
              <a:t>testData</a:t>
            </a:r>
            <a:r>
              <a:rPr lang="en-US" altLang="ko-KR" sz="1600" b="1" dirty="0">
                <a:latin typeface="Georgia" pitchFamily="18" charset="0"/>
              </a:rPr>
              <a:t>)</a:t>
            </a:r>
          </a:p>
          <a:p>
            <a:r>
              <a:rPr lang="en-US" altLang="ko-KR" sz="1600" b="1" dirty="0" err="1">
                <a:latin typeface="Georgia" pitchFamily="18" charset="0"/>
              </a:rPr>
              <a:t>conf.mat</a:t>
            </a:r>
            <a:r>
              <a:rPr lang="en-US" altLang="ko-KR" sz="1600" b="1" dirty="0">
                <a:latin typeface="Georgia" pitchFamily="18" charset="0"/>
              </a:rPr>
              <a:t> &lt;- table(</a:t>
            </a:r>
            <a:r>
              <a:rPr lang="en-US" altLang="ko-KR" sz="1600" b="1" dirty="0" err="1">
                <a:latin typeface="Georgia" pitchFamily="18" charset="0"/>
              </a:rPr>
              <a:t>pred</a:t>
            </a:r>
            <a:r>
              <a:rPr lang="en-US" altLang="ko-KR" sz="1600" b="1" dirty="0">
                <a:latin typeface="Georgia" pitchFamily="18" charset="0"/>
              </a:rPr>
              <a:t>, </a:t>
            </a:r>
            <a:r>
              <a:rPr lang="en-US" altLang="ko-KR" sz="1600" b="1" dirty="0" err="1">
                <a:latin typeface="Georgia" pitchFamily="18" charset="0"/>
              </a:rPr>
              <a:t>testData$Species</a:t>
            </a:r>
            <a:r>
              <a:rPr lang="en-US" altLang="ko-KR" sz="1600" b="1" dirty="0">
                <a:latin typeface="Georgia" pitchFamily="18" charset="0"/>
              </a:rPr>
              <a:t>)</a:t>
            </a:r>
          </a:p>
          <a:p>
            <a:r>
              <a:rPr lang="en-US" altLang="ko-KR" sz="1600" b="1" dirty="0">
                <a:latin typeface="Georgia" pitchFamily="18" charset="0"/>
              </a:rPr>
              <a:t>(accuracy &lt;- sum(</a:t>
            </a:r>
            <a:r>
              <a:rPr lang="en-US" altLang="ko-KR" sz="1600" b="1" dirty="0" err="1">
                <a:latin typeface="Georgia" pitchFamily="18" charset="0"/>
              </a:rPr>
              <a:t>diag</a:t>
            </a:r>
            <a:r>
              <a:rPr lang="en-US" altLang="ko-KR" sz="1600" b="1" dirty="0">
                <a:latin typeface="Georgia" pitchFamily="18" charset="0"/>
              </a:rPr>
              <a:t>(</a:t>
            </a:r>
            <a:r>
              <a:rPr lang="en-US" altLang="ko-KR" sz="1600" b="1" dirty="0" err="1">
                <a:latin typeface="Georgia" pitchFamily="18" charset="0"/>
              </a:rPr>
              <a:t>conf.mat</a:t>
            </a:r>
            <a:r>
              <a:rPr lang="en-US" altLang="ko-KR" sz="1600" b="1" dirty="0">
                <a:latin typeface="Georgia" pitchFamily="18" charset="0"/>
              </a:rPr>
              <a:t>))/sum(</a:t>
            </a:r>
            <a:r>
              <a:rPr lang="en-US" altLang="ko-KR" sz="1600" b="1" dirty="0" err="1">
                <a:latin typeface="Georgia" pitchFamily="18" charset="0"/>
              </a:rPr>
              <a:t>conf.mat</a:t>
            </a:r>
            <a:r>
              <a:rPr lang="en-US" altLang="ko-KR" sz="1600" b="1" dirty="0">
                <a:latin typeface="Georgia" pitchFamily="18" charset="0"/>
              </a:rPr>
              <a:t>) * 100)</a:t>
            </a:r>
          </a:p>
          <a:p>
            <a:r>
              <a:rPr lang="en-US" altLang="ko-KR" sz="1600" b="1" dirty="0">
                <a:latin typeface="Georgia" pitchFamily="18" charset="0"/>
              </a:rPr>
              <a:t>plot(</a:t>
            </a:r>
            <a:r>
              <a:rPr lang="en-US" altLang="ko-KR" sz="1600" b="1" dirty="0" err="1">
                <a:latin typeface="Georgia" pitchFamily="18" charset="0"/>
              </a:rPr>
              <a:t>iris_ctree</a:t>
            </a:r>
            <a:r>
              <a:rPr lang="en-US" altLang="ko-KR" sz="1600" b="1" dirty="0">
                <a:latin typeface="Georgia" pitchFamily="18" charset="0"/>
              </a:rPr>
              <a:t>)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480" y="2564904"/>
            <a:ext cx="672075" cy="504056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5645596"/>
            <a:ext cx="4829819" cy="66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925" y="5645596"/>
            <a:ext cx="6557551" cy="375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15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붓꽃</a:t>
            </a:r>
            <a:r>
              <a:rPr lang="en-US" altLang="ko-KR" dirty="0" smtClean="0"/>
              <a:t>(iris)</a:t>
            </a:r>
            <a:r>
              <a:rPr lang="ko-KR" altLang="en-US" dirty="0" smtClean="0"/>
              <a:t> 데이터 자동분류 모델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541" y="1412777"/>
            <a:ext cx="8160907" cy="4884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36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통찰 </a:t>
            </a:r>
            <a:r>
              <a:rPr lang="en-US" altLang="ko-KR" dirty="0" smtClean="0"/>
              <a:t>: </a:t>
            </a:r>
            <a:r>
              <a:rPr lang="ko-KR" altLang="en-US" sz="3600" dirty="0" smtClean="0">
                <a:solidFill>
                  <a:srgbClr val="FF0000"/>
                </a:solidFill>
              </a:rPr>
              <a:t>데이터 융합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화재 예측 시스템의 구성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grpSp>
        <p:nvGrpSpPr>
          <p:cNvPr id="77" name="그룹 76"/>
          <p:cNvGrpSpPr/>
          <p:nvPr/>
        </p:nvGrpSpPr>
        <p:grpSpPr>
          <a:xfrm>
            <a:off x="4442250" y="1798439"/>
            <a:ext cx="6882033" cy="4602361"/>
            <a:chOff x="641000" y="1332022"/>
            <a:chExt cx="7259280" cy="5300051"/>
          </a:xfrm>
        </p:grpSpPr>
        <p:sp>
          <p:nvSpPr>
            <p:cNvPr id="9" name="타원 8"/>
            <p:cNvSpPr/>
            <p:nvPr/>
          </p:nvSpPr>
          <p:spPr bwMode="auto">
            <a:xfrm rot="19035190">
              <a:off x="3043600" y="2124883"/>
              <a:ext cx="85994" cy="48494"/>
            </a:xfrm>
            <a:prstGeom prst="ellipse">
              <a:avLst/>
            </a:prstGeom>
            <a:gradFill flip="none" rotWithShape="1">
              <a:gsLst>
                <a:gs pos="1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grpSp>
          <p:nvGrpSpPr>
            <p:cNvPr id="10" name="그룹 232"/>
            <p:cNvGrpSpPr/>
            <p:nvPr/>
          </p:nvGrpSpPr>
          <p:grpSpPr>
            <a:xfrm rot="10800000">
              <a:off x="2742755" y="1332022"/>
              <a:ext cx="2092319" cy="1842790"/>
              <a:chOff x="772927" y="2385583"/>
              <a:chExt cx="1194743" cy="1064103"/>
            </a:xfrm>
          </p:grpSpPr>
          <p:sp>
            <p:nvSpPr>
              <p:cNvPr id="11" name="타원 10"/>
              <p:cNvSpPr/>
              <p:nvPr/>
            </p:nvSpPr>
            <p:spPr bwMode="auto">
              <a:xfrm>
                <a:off x="772927" y="2385583"/>
                <a:ext cx="1194743" cy="1064103"/>
              </a:xfrm>
              <a:prstGeom prst="ellipse">
                <a:avLst/>
              </a:prstGeom>
              <a:ln>
                <a:headEnd type="oval"/>
                <a:tailEnd type="oval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grpSp>
            <p:nvGrpSpPr>
              <p:cNvPr id="12" name="그룹 176"/>
              <p:cNvGrpSpPr>
                <a:grpSpLocks/>
              </p:cNvGrpSpPr>
              <p:nvPr/>
            </p:nvGrpSpPr>
            <p:grpSpPr bwMode="auto">
              <a:xfrm rot="10800000">
                <a:off x="848269" y="2460172"/>
                <a:ext cx="1037057" cy="939202"/>
                <a:chOff x="513993" y="2337903"/>
                <a:chExt cx="3011784" cy="2726486"/>
              </a:xfrm>
            </p:grpSpPr>
            <p:sp>
              <p:nvSpPr>
                <p:cNvPr id="13" name="Freeform 10"/>
                <p:cNvSpPr>
                  <a:spLocks/>
                </p:cNvSpPr>
                <p:nvPr/>
              </p:nvSpPr>
              <p:spPr bwMode="auto">
                <a:xfrm>
                  <a:off x="513993" y="2337903"/>
                  <a:ext cx="3011784" cy="2726486"/>
                </a:xfrm>
                <a:custGeom>
                  <a:avLst/>
                  <a:gdLst/>
                  <a:ahLst/>
                  <a:cxnLst>
                    <a:cxn ang="0">
                      <a:pos x="1202" y="632"/>
                    </a:cxn>
                    <a:cxn ang="0">
                      <a:pos x="1190" y="722"/>
                    </a:cxn>
                    <a:cxn ang="0">
                      <a:pos x="1166" y="808"/>
                    </a:cxn>
                    <a:cxn ang="0">
                      <a:pos x="1130" y="888"/>
                    </a:cxn>
                    <a:cxn ang="0">
                      <a:pos x="1084" y="960"/>
                    </a:cxn>
                    <a:cxn ang="0">
                      <a:pos x="1026" y="1026"/>
                    </a:cxn>
                    <a:cxn ang="0">
                      <a:pos x="962" y="1082"/>
                    </a:cxn>
                    <a:cxn ang="0">
                      <a:pos x="888" y="1130"/>
                    </a:cxn>
                    <a:cxn ang="0">
                      <a:pos x="808" y="1166"/>
                    </a:cxn>
                    <a:cxn ang="0">
                      <a:pos x="722" y="1190"/>
                    </a:cxn>
                    <a:cxn ang="0">
                      <a:pos x="632" y="1202"/>
                    </a:cxn>
                    <a:cxn ang="0">
                      <a:pos x="570" y="1202"/>
                    </a:cxn>
                    <a:cxn ang="0">
                      <a:pos x="480" y="1190"/>
                    </a:cxn>
                    <a:cxn ang="0">
                      <a:pos x="394" y="1166"/>
                    </a:cxn>
                    <a:cxn ang="0">
                      <a:pos x="314" y="1130"/>
                    </a:cxn>
                    <a:cxn ang="0">
                      <a:pos x="242" y="1082"/>
                    </a:cxn>
                    <a:cxn ang="0">
                      <a:pos x="176" y="1026"/>
                    </a:cxn>
                    <a:cxn ang="0">
                      <a:pos x="118" y="960"/>
                    </a:cxn>
                    <a:cxn ang="0">
                      <a:pos x="72" y="888"/>
                    </a:cxn>
                    <a:cxn ang="0">
                      <a:pos x="36" y="808"/>
                    </a:cxn>
                    <a:cxn ang="0">
                      <a:pos x="12" y="722"/>
                    </a:cxn>
                    <a:cxn ang="0">
                      <a:pos x="0" y="632"/>
                    </a:cxn>
                    <a:cxn ang="0">
                      <a:pos x="0" y="570"/>
                    </a:cxn>
                    <a:cxn ang="0">
                      <a:pos x="12" y="480"/>
                    </a:cxn>
                    <a:cxn ang="0">
                      <a:pos x="36" y="394"/>
                    </a:cxn>
                    <a:cxn ang="0">
                      <a:pos x="72" y="314"/>
                    </a:cxn>
                    <a:cxn ang="0">
                      <a:pos x="118" y="240"/>
                    </a:cxn>
                    <a:cxn ang="0">
                      <a:pos x="176" y="176"/>
                    </a:cxn>
                    <a:cxn ang="0">
                      <a:pos x="242" y="118"/>
                    </a:cxn>
                    <a:cxn ang="0">
                      <a:pos x="314" y="72"/>
                    </a:cxn>
                    <a:cxn ang="0">
                      <a:pos x="394" y="36"/>
                    </a:cxn>
                    <a:cxn ang="0">
                      <a:pos x="480" y="12"/>
                    </a:cxn>
                    <a:cxn ang="0">
                      <a:pos x="570" y="0"/>
                    </a:cxn>
                    <a:cxn ang="0">
                      <a:pos x="632" y="0"/>
                    </a:cxn>
                    <a:cxn ang="0">
                      <a:pos x="722" y="12"/>
                    </a:cxn>
                    <a:cxn ang="0">
                      <a:pos x="808" y="36"/>
                    </a:cxn>
                    <a:cxn ang="0">
                      <a:pos x="888" y="72"/>
                    </a:cxn>
                    <a:cxn ang="0">
                      <a:pos x="962" y="118"/>
                    </a:cxn>
                    <a:cxn ang="0">
                      <a:pos x="1026" y="176"/>
                    </a:cxn>
                    <a:cxn ang="0">
                      <a:pos x="1084" y="240"/>
                    </a:cxn>
                    <a:cxn ang="0">
                      <a:pos x="1130" y="314"/>
                    </a:cxn>
                    <a:cxn ang="0">
                      <a:pos x="1166" y="394"/>
                    </a:cxn>
                    <a:cxn ang="0">
                      <a:pos x="1190" y="480"/>
                    </a:cxn>
                    <a:cxn ang="0">
                      <a:pos x="1202" y="570"/>
                    </a:cxn>
                  </a:cxnLst>
                  <a:rect l="0" t="0" r="r" b="b"/>
                  <a:pathLst>
                    <a:path w="1202" h="1202">
                      <a:moveTo>
                        <a:pt x="1202" y="600"/>
                      </a:moveTo>
                      <a:lnTo>
                        <a:pt x="1202" y="600"/>
                      </a:lnTo>
                      <a:lnTo>
                        <a:pt x="1202" y="632"/>
                      </a:lnTo>
                      <a:lnTo>
                        <a:pt x="1200" y="662"/>
                      </a:lnTo>
                      <a:lnTo>
                        <a:pt x="1196" y="692"/>
                      </a:lnTo>
                      <a:lnTo>
                        <a:pt x="1190" y="722"/>
                      </a:lnTo>
                      <a:lnTo>
                        <a:pt x="1184" y="752"/>
                      </a:lnTo>
                      <a:lnTo>
                        <a:pt x="1176" y="780"/>
                      </a:lnTo>
                      <a:lnTo>
                        <a:pt x="1166" y="808"/>
                      </a:lnTo>
                      <a:lnTo>
                        <a:pt x="1156" y="834"/>
                      </a:lnTo>
                      <a:lnTo>
                        <a:pt x="1144" y="862"/>
                      </a:lnTo>
                      <a:lnTo>
                        <a:pt x="1130" y="888"/>
                      </a:lnTo>
                      <a:lnTo>
                        <a:pt x="1116" y="912"/>
                      </a:lnTo>
                      <a:lnTo>
                        <a:pt x="1100" y="938"/>
                      </a:lnTo>
                      <a:lnTo>
                        <a:pt x="1084" y="960"/>
                      </a:lnTo>
                      <a:lnTo>
                        <a:pt x="1066" y="984"/>
                      </a:lnTo>
                      <a:lnTo>
                        <a:pt x="1046" y="1006"/>
                      </a:lnTo>
                      <a:lnTo>
                        <a:pt x="1026" y="1026"/>
                      </a:lnTo>
                      <a:lnTo>
                        <a:pt x="1006" y="1046"/>
                      </a:lnTo>
                      <a:lnTo>
                        <a:pt x="984" y="1066"/>
                      </a:lnTo>
                      <a:lnTo>
                        <a:pt x="962" y="1082"/>
                      </a:lnTo>
                      <a:lnTo>
                        <a:pt x="938" y="1100"/>
                      </a:lnTo>
                      <a:lnTo>
                        <a:pt x="914" y="1116"/>
                      </a:lnTo>
                      <a:lnTo>
                        <a:pt x="888" y="1130"/>
                      </a:lnTo>
                      <a:lnTo>
                        <a:pt x="862" y="1144"/>
                      </a:lnTo>
                      <a:lnTo>
                        <a:pt x="836" y="1156"/>
                      </a:lnTo>
                      <a:lnTo>
                        <a:pt x="808" y="1166"/>
                      </a:lnTo>
                      <a:lnTo>
                        <a:pt x="780" y="1176"/>
                      </a:lnTo>
                      <a:lnTo>
                        <a:pt x="752" y="1184"/>
                      </a:lnTo>
                      <a:lnTo>
                        <a:pt x="722" y="1190"/>
                      </a:lnTo>
                      <a:lnTo>
                        <a:pt x="692" y="1196"/>
                      </a:lnTo>
                      <a:lnTo>
                        <a:pt x="662" y="1200"/>
                      </a:lnTo>
                      <a:lnTo>
                        <a:pt x="632" y="1202"/>
                      </a:lnTo>
                      <a:lnTo>
                        <a:pt x="602" y="1202"/>
                      </a:lnTo>
                      <a:lnTo>
                        <a:pt x="602" y="1202"/>
                      </a:lnTo>
                      <a:lnTo>
                        <a:pt x="570" y="1202"/>
                      </a:lnTo>
                      <a:lnTo>
                        <a:pt x="540" y="1200"/>
                      </a:lnTo>
                      <a:lnTo>
                        <a:pt x="510" y="1196"/>
                      </a:lnTo>
                      <a:lnTo>
                        <a:pt x="480" y="1190"/>
                      </a:lnTo>
                      <a:lnTo>
                        <a:pt x="450" y="1184"/>
                      </a:lnTo>
                      <a:lnTo>
                        <a:pt x="422" y="1176"/>
                      </a:lnTo>
                      <a:lnTo>
                        <a:pt x="394" y="1166"/>
                      </a:lnTo>
                      <a:lnTo>
                        <a:pt x="366" y="1156"/>
                      </a:lnTo>
                      <a:lnTo>
                        <a:pt x="340" y="1144"/>
                      </a:lnTo>
                      <a:lnTo>
                        <a:pt x="314" y="1130"/>
                      </a:lnTo>
                      <a:lnTo>
                        <a:pt x="290" y="1116"/>
                      </a:lnTo>
                      <a:lnTo>
                        <a:pt x="264" y="1100"/>
                      </a:lnTo>
                      <a:lnTo>
                        <a:pt x="242" y="1082"/>
                      </a:lnTo>
                      <a:lnTo>
                        <a:pt x="218" y="1066"/>
                      </a:lnTo>
                      <a:lnTo>
                        <a:pt x="196" y="1046"/>
                      </a:lnTo>
                      <a:lnTo>
                        <a:pt x="176" y="1026"/>
                      </a:lnTo>
                      <a:lnTo>
                        <a:pt x="156" y="1006"/>
                      </a:lnTo>
                      <a:lnTo>
                        <a:pt x="136" y="984"/>
                      </a:lnTo>
                      <a:lnTo>
                        <a:pt x="118" y="960"/>
                      </a:lnTo>
                      <a:lnTo>
                        <a:pt x="102" y="938"/>
                      </a:lnTo>
                      <a:lnTo>
                        <a:pt x="86" y="912"/>
                      </a:lnTo>
                      <a:lnTo>
                        <a:pt x="72" y="888"/>
                      </a:lnTo>
                      <a:lnTo>
                        <a:pt x="58" y="862"/>
                      </a:lnTo>
                      <a:lnTo>
                        <a:pt x="46" y="834"/>
                      </a:lnTo>
                      <a:lnTo>
                        <a:pt x="36" y="808"/>
                      </a:lnTo>
                      <a:lnTo>
                        <a:pt x="26" y="780"/>
                      </a:lnTo>
                      <a:lnTo>
                        <a:pt x="18" y="752"/>
                      </a:lnTo>
                      <a:lnTo>
                        <a:pt x="12" y="722"/>
                      </a:lnTo>
                      <a:lnTo>
                        <a:pt x="6" y="692"/>
                      </a:lnTo>
                      <a:lnTo>
                        <a:pt x="2" y="662"/>
                      </a:lnTo>
                      <a:lnTo>
                        <a:pt x="0" y="632"/>
                      </a:lnTo>
                      <a:lnTo>
                        <a:pt x="0" y="600"/>
                      </a:lnTo>
                      <a:lnTo>
                        <a:pt x="0" y="600"/>
                      </a:lnTo>
                      <a:lnTo>
                        <a:pt x="0" y="570"/>
                      </a:lnTo>
                      <a:lnTo>
                        <a:pt x="2" y="540"/>
                      </a:lnTo>
                      <a:lnTo>
                        <a:pt x="6" y="510"/>
                      </a:lnTo>
                      <a:lnTo>
                        <a:pt x="12" y="480"/>
                      </a:lnTo>
                      <a:lnTo>
                        <a:pt x="18" y="450"/>
                      </a:lnTo>
                      <a:lnTo>
                        <a:pt x="26" y="422"/>
                      </a:lnTo>
                      <a:lnTo>
                        <a:pt x="36" y="394"/>
                      </a:lnTo>
                      <a:lnTo>
                        <a:pt x="46" y="366"/>
                      </a:lnTo>
                      <a:lnTo>
                        <a:pt x="58" y="340"/>
                      </a:lnTo>
                      <a:lnTo>
                        <a:pt x="72" y="314"/>
                      </a:lnTo>
                      <a:lnTo>
                        <a:pt x="86" y="288"/>
                      </a:lnTo>
                      <a:lnTo>
                        <a:pt x="102" y="264"/>
                      </a:lnTo>
                      <a:lnTo>
                        <a:pt x="118" y="240"/>
                      </a:lnTo>
                      <a:lnTo>
                        <a:pt x="136" y="218"/>
                      </a:lnTo>
                      <a:lnTo>
                        <a:pt x="156" y="196"/>
                      </a:lnTo>
                      <a:lnTo>
                        <a:pt x="176" y="176"/>
                      </a:lnTo>
                      <a:lnTo>
                        <a:pt x="196" y="156"/>
                      </a:lnTo>
                      <a:lnTo>
                        <a:pt x="218" y="136"/>
                      </a:lnTo>
                      <a:lnTo>
                        <a:pt x="242" y="118"/>
                      </a:lnTo>
                      <a:lnTo>
                        <a:pt x="264" y="102"/>
                      </a:lnTo>
                      <a:lnTo>
                        <a:pt x="290" y="86"/>
                      </a:lnTo>
                      <a:lnTo>
                        <a:pt x="314" y="72"/>
                      </a:lnTo>
                      <a:lnTo>
                        <a:pt x="340" y="58"/>
                      </a:lnTo>
                      <a:lnTo>
                        <a:pt x="366" y="46"/>
                      </a:lnTo>
                      <a:lnTo>
                        <a:pt x="394" y="36"/>
                      </a:lnTo>
                      <a:lnTo>
                        <a:pt x="422" y="26"/>
                      </a:lnTo>
                      <a:lnTo>
                        <a:pt x="450" y="18"/>
                      </a:lnTo>
                      <a:lnTo>
                        <a:pt x="480" y="12"/>
                      </a:lnTo>
                      <a:lnTo>
                        <a:pt x="510" y="6"/>
                      </a:lnTo>
                      <a:lnTo>
                        <a:pt x="540" y="2"/>
                      </a:lnTo>
                      <a:lnTo>
                        <a:pt x="570" y="0"/>
                      </a:lnTo>
                      <a:lnTo>
                        <a:pt x="602" y="0"/>
                      </a:lnTo>
                      <a:lnTo>
                        <a:pt x="602" y="0"/>
                      </a:lnTo>
                      <a:lnTo>
                        <a:pt x="632" y="0"/>
                      </a:lnTo>
                      <a:lnTo>
                        <a:pt x="662" y="2"/>
                      </a:lnTo>
                      <a:lnTo>
                        <a:pt x="692" y="6"/>
                      </a:lnTo>
                      <a:lnTo>
                        <a:pt x="722" y="12"/>
                      </a:lnTo>
                      <a:lnTo>
                        <a:pt x="752" y="18"/>
                      </a:lnTo>
                      <a:lnTo>
                        <a:pt x="780" y="26"/>
                      </a:lnTo>
                      <a:lnTo>
                        <a:pt x="808" y="36"/>
                      </a:lnTo>
                      <a:lnTo>
                        <a:pt x="836" y="46"/>
                      </a:lnTo>
                      <a:lnTo>
                        <a:pt x="862" y="58"/>
                      </a:lnTo>
                      <a:lnTo>
                        <a:pt x="888" y="72"/>
                      </a:lnTo>
                      <a:lnTo>
                        <a:pt x="914" y="86"/>
                      </a:lnTo>
                      <a:lnTo>
                        <a:pt x="938" y="102"/>
                      </a:lnTo>
                      <a:lnTo>
                        <a:pt x="962" y="118"/>
                      </a:lnTo>
                      <a:lnTo>
                        <a:pt x="984" y="136"/>
                      </a:lnTo>
                      <a:lnTo>
                        <a:pt x="1006" y="156"/>
                      </a:lnTo>
                      <a:lnTo>
                        <a:pt x="1026" y="176"/>
                      </a:lnTo>
                      <a:lnTo>
                        <a:pt x="1046" y="196"/>
                      </a:lnTo>
                      <a:lnTo>
                        <a:pt x="1066" y="218"/>
                      </a:lnTo>
                      <a:lnTo>
                        <a:pt x="1084" y="240"/>
                      </a:lnTo>
                      <a:lnTo>
                        <a:pt x="1100" y="264"/>
                      </a:lnTo>
                      <a:lnTo>
                        <a:pt x="1116" y="288"/>
                      </a:lnTo>
                      <a:lnTo>
                        <a:pt x="1130" y="314"/>
                      </a:lnTo>
                      <a:lnTo>
                        <a:pt x="1144" y="340"/>
                      </a:lnTo>
                      <a:lnTo>
                        <a:pt x="1156" y="366"/>
                      </a:lnTo>
                      <a:lnTo>
                        <a:pt x="1166" y="394"/>
                      </a:lnTo>
                      <a:lnTo>
                        <a:pt x="1176" y="422"/>
                      </a:lnTo>
                      <a:lnTo>
                        <a:pt x="1184" y="450"/>
                      </a:lnTo>
                      <a:lnTo>
                        <a:pt x="1190" y="480"/>
                      </a:lnTo>
                      <a:lnTo>
                        <a:pt x="1196" y="510"/>
                      </a:lnTo>
                      <a:lnTo>
                        <a:pt x="1200" y="540"/>
                      </a:lnTo>
                      <a:lnTo>
                        <a:pt x="1202" y="570"/>
                      </a:lnTo>
                      <a:lnTo>
                        <a:pt x="1202" y="600"/>
                      </a:lnTo>
                      <a:lnTo>
                        <a:pt x="1202" y="600"/>
                      </a:lnTo>
                      <a:close/>
                    </a:path>
                  </a:pathLst>
                </a:custGeom>
                <a:blipFill>
                  <a:blip r:embed="rId2"/>
                  <a:stretch>
                    <a:fillRect/>
                  </a:stretch>
                </a:blipFill>
                <a:ln w="50800">
                  <a:solidFill>
                    <a:schemeClr val="bg1">
                      <a:lumMod val="95000"/>
                    </a:schemeClr>
                  </a:solidFill>
                  <a:headEnd type="oval"/>
                  <a:tailEnd type="oval"/>
                </a:ln>
                <a:effectLst>
                  <a:innerShdw blurRad="254000" dist="381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400">
                    <a:solidFill>
                      <a:prstClr val="black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14" name="자유형 13"/>
                <p:cNvSpPr/>
                <p:nvPr/>
              </p:nvSpPr>
              <p:spPr bwMode="auto">
                <a:xfrm rot="5566489">
                  <a:off x="2471625" y="4270378"/>
                  <a:ext cx="536433" cy="391316"/>
                </a:xfrm>
                <a:custGeom>
                  <a:avLst/>
                  <a:gdLst>
                    <a:gd name="connsiteX0" fmla="*/ 0 w 1433512"/>
                    <a:gd name="connsiteY0" fmla="*/ 145256 h 669131"/>
                    <a:gd name="connsiteX1" fmla="*/ 33337 w 1433512"/>
                    <a:gd name="connsiteY1" fmla="*/ 250031 h 669131"/>
                    <a:gd name="connsiteX2" fmla="*/ 230981 w 1433512"/>
                    <a:gd name="connsiteY2" fmla="*/ 290513 h 669131"/>
                    <a:gd name="connsiteX3" fmla="*/ 1131093 w 1433512"/>
                    <a:gd name="connsiteY3" fmla="*/ 471488 h 669131"/>
                    <a:gd name="connsiteX4" fmla="*/ 1340643 w 1433512"/>
                    <a:gd name="connsiteY4" fmla="*/ 669131 h 669131"/>
                    <a:gd name="connsiteX5" fmla="*/ 1433512 w 1433512"/>
                    <a:gd name="connsiteY5" fmla="*/ 538163 h 669131"/>
                    <a:gd name="connsiteX6" fmla="*/ 1312068 w 1433512"/>
                    <a:gd name="connsiteY6" fmla="*/ 250031 h 669131"/>
                    <a:gd name="connsiteX7" fmla="*/ 104775 w 1433512"/>
                    <a:gd name="connsiteY7" fmla="*/ 0 h 669131"/>
                    <a:gd name="connsiteX8" fmla="*/ 0 w 1433512"/>
                    <a:gd name="connsiteY8" fmla="*/ 145256 h 669131"/>
                    <a:gd name="connsiteX0" fmla="*/ 0 w 1433512"/>
                    <a:gd name="connsiteY0" fmla="*/ 369478 h 893353"/>
                    <a:gd name="connsiteX1" fmla="*/ 33337 w 1433512"/>
                    <a:gd name="connsiteY1" fmla="*/ 474253 h 893353"/>
                    <a:gd name="connsiteX2" fmla="*/ 230981 w 1433512"/>
                    <a:gd name="connsiteY2" fmla="*/ 514735 h 893353"/>
                    <a:gd name="connsiteX3" fmla="*/ 1131093 w 1433512"/>
                    <a:gd name="connsiteY3" fmla="*/ 695710 h 893353"/>
                    <a:gd name="connsiteX4" fmla="*/ 1340643 w 1433512"/>
                    <a:gd name="connsiteY4" fmla="*/ 893353 h 893353"/>
                    <a:gd name="connsiteX5" fmla="*/ 1433512 w 1433512"/>
                    <a:gd name="connsiteY5" fmla="*/ 762385 h 893353"/>
                    <a:gd name="connsiteX6" fmla="*/ 1312068 w 1433512"/>
                    <a:gd name="connsiteY6" fmla="*/ 474253 h 893353"/>
                    <a:gd name="connsiteX7" fmla="*/ 104775 w 1433512"/>
                    <a:gd name="connsiteY7" fmla="*/ 224222 h 893353"/>
                    <a:gd name="connsiteX8" fmla="*/ 0 w 1433512"/>
                    <a:gd name="connsiteY8" fmla="*/ 369478 h 893353"/>
                    <a:gd name="connsiteX0" fmla="*/ 0 w 1433512"/>
                    <a:gd name="connsiteY0" fmla="*/ 369478 h 893353"/>
                    <a:gd name="connsiteX1" fmla="*/ 33337 w 1433512"/>
                    <a:gd name="connsiteY1" fmla="*/ 474253 h 893353"/>
                    <a:gd name="connsiteX2" fmla="*/ 230981 w 1433512"/>
                    <a:gd name="connsiteY2" fmla="*/ 514735 h 893353"/>
                    <a:gd name="connsiteX3" fmla="*/ 1131093 w 1433512"/>
                    <a:gd name="connsiteY3" fmla="*/ 695710 h 893353"/>
                    <a:gd name="connsiteX4" fmla="*/ 1340643 w 1433512"/>
                    <a:gd name="connsiteY4" fmla="*/ 893353 h 893353"/>
                    <a:gd name="connsiteX5" fmla="*/ 1433512 w 1433512"/>
                    <a:gd name="connsiteY5" fmla="*/ 762385 h 893353"/>
                    <a:gd name="connsiteX6" fmla="*/ 1312068 w 1433512"/>
                    <a:gd name="connsiteY6" fmla="*/ 474253 h 893353"/>
                    <a:gd name="connsiteX7" fmla="*/ 104775 w 1433512"/>
                    <a:gd name="connsiteY7" fmla="*/ 224222 h 893353"/>
                    <a:gd name="connsiteX8" fmla="*/ 0 w 1433512"/>
                    <a:gd name="connsiteY8" fmla="*/ 369478 h 893353"/>
                    <a:gd name="connsiteX0" fmla="*/ 0 w 1433512"/>
                    <a:gd name="connsiteY0" fmla="*/ 369478 h 893353"/>
                    <a:gd name="connsiteX1" fmla="*/ 33337 w 1433512"/>
                    <a:gd name="connsiteY1" fmla="*/ 474253 h 893353"/>
                    <a:gd name="connsiteX2" fmla="*/ 230981 w 1433512"/>
                    <a:gd name="connsiteY2" fmla="*/ 514735 h 893353"/>
                    <a:gd name="connsiteX3" fmla="*/ 1131093 w 1433512"/>
                    <a:gd name="connsiteY3" fmla="*/ 695710 h 893353"/>
                    <a:gd name="connsiteX4" fmla="*/ 1340643 w 1433512"/>
                    <a:gd name="connsiteY4" fmla="*/ 893353 h 893353"/>
                    <a:gd name="connsiteX5" fmla="*/ 1433512 w 1433512"/>
                    <a:gd name="connsiteY5" fmla="*/ 762385 h 893353"/>
                    <a:gd name="connsiteX6" fmla="*/ 1312068 w 1433512"/>
                    <a:gd name="connsiteY6" fmla="*/ 474253 h 893353"/>
                    <a:gd name="connsiteX7" fmla="*/ 104775 w 1433512"/>
                    <a:gd name="connsiteY7" fmla="*/ 224222 h 893353"/>
                    <a:gd name="connsiteX8" fmla="*/ 0 w 1433512"/>
                    <a:gd name="connsiteY8" fmla="*/ 369478 h 893353"/>
                    <a:gd name="connsiteX0" fmla="*/ 0 w 1433512"/>
                    <a:gd name="connsiteY0" fmla="*/ 369478 h 893353"/>
                    <a:gd name="connsiteX1" fmla="*/ 33337 w 1433512"/>
                    <a:gd name="connsiteY1" fmla="*/ 474253 h 893353"/>
                    <a:gd name="connsiteX2" fmla="*/ 230981 w 1433512"/>
                    <a:gd name="connsiteY2" fmla="*/ 514735 h 893353"/>
                    <a:gd name="connsiteX3" fmla="*/ 1131093 w 1433512"/>
                    <a:gd name="connsiteY3" fmla="*/ 695710 h 893353"/>
                    <a:gd name="connsiteX4" fmla="*/ 1340643 w 1433512"/>
                    <a:gd name="connsiteY4" fmla="*/ 893353 h 893353"/>
                    <a:gd name="connsiteX5" fmla="*/ 1433512 w 1433512"/>
                    <a:gd name="connsiteY5" fmla="*/ 762385 h 893353"/>
                    <a:gd name="connsiteX6" fmla="*/ 1312068 w 1433512"/>
                    <a:gd name="connsiteY6" fmla="*/ 474253 h 893353"/>
                    <a:gd name="connsiteX7" fmla="*/ 104775 w 1433512"/>
                    <a:gd name="connsiteY7" fmla="*/ 224222 h 893353"/>
                    <a:gd name="connsiteX8" fmla="*/ 0 w 1433512"/>
                    <a:gd name="connsiteY8" fmla="*/ 369478 h 893353"/>
                    <a:gd name="connsiteX0" fmla="*/ 0 w 1433512"/>
                    <a:gd name="connsiteY0" fmla="*/ 369478 h 893353"/>
                    <a:gd name="connsiteX1" fmla="*/ 33337 w 1433512"/>
                    <a:gd name="connsiteY1" fmla="*/ 474253 h 893353"/>
                    <a:gd name="connsiteX2" fmla="*/ 230981 w 1433512"/>
                    <a:gd name="connsiteY2" fmla="*/ 514735 h 893353"/>
                    <a:gd name="connsiteX3" fmla="*/ 1131093 w 1433512"/>
                    <a:gd name="connsiteY3" fmla="*/ 695710 h 893353"/>
                    <a:gd name="connsiteX4" fmla="*/ 1340643 w 1433512"/>
                    <a:gd name="connsiteY4" fmla="*/ 893353 h 893353"/>
                    <a:gd name="connsiteX5" fmla="*/ 1433512 w 1433512"/>
                    <a:gd name="connsiteY5" fmla="*/ 762385 h 893353"/>
                    <a:gd name="connsiteX6" fmla="*/ 1312068 w 1433512"/>
                    <a:gd name="connsiteY6" fmla="*/ 474253 h 893353"/>
                    <a:gd name="connsiteX7" fmla="*/ 104775 w 1433512"/>
                    <a:gd name="connsiteY7" fmla="*/ 224222 h 893353"/>
                    <a:gd name="connsiteX8" fmla="*/ 0 w 1433512"/>
                    <a:gd name="connsiteY8" fmla="*/ 369478 h 893353"/>
                    <a:gd name="connsiteX0" fmla="*/ 0 w 1435968"/>
                    <a:gd name="connsiteY0" fmla="*/ 369478 h 893353"/>
                    <a:gd name="connsiteX1" fmla="*/ 33337 w 1435968"/>
                    <a:gd name="connsiteY1" fmla="*/ 474253 h 893353"/>
                    <a:gd name="connsiteX2" fmla="*/ 230981 w 1435968"/>
                    <a:gd name="connsiteY2" fmla="*/ 514735 h 893353"/>
                    <a:gd name="connsiteX3" fmla="*/ 1131093 w 1435968"/>
                    <a:gd name="connsiteY3" fmla="*/ 695710 h 893353"/>
                    <a:gd name="connsiteX4" fmla="*/ 1340643 w 1435968"/>
                    <a:gd name="connsiteY4" fmla="*/ 893353 h 893353"/>
                    <a:gd name="connsiteX5" fmla="*/ 1433512 w 1435968"/>
                    <a:gd name="connsiteY5" fmla="*/ 762385 h 893353"/>
                    <a:gd name="connsiteX6" fmla="*/ 1312068 w 1435968"/>
                    <a:gd name="connsiteY6" fmla="*/ 474253 h 893353"/>
                    <a:gd name="connsiteX7" fmla="*/ 104775 w 1435968"/>
                    <a:gd name="connsiteY7" fmla="*/ 224222 h 893353"/>
                    <a:gd name="connsiteX8" fmla="*/ 0 w 1435968"/>
                    <a:gd name="connsiteY8" fmla="*/ 369478 h 893353"/>
                    <a:gd name="connsiteX0" fmla="*/ 0 w 1435968"/>
                    <a:gd name="connsiteY0" fmla="*/ 369478 h 893353"/>
                    <a:gd name="connsiteX1" fmla="*/ 33337 w 1435968"/>
                    <a:gd name="connsiteY1" fmla="*/ 474253 h 893353"/>
                    <a:gd name="connsiteX2" fmla="*/ 230981 w 1435968"/>
                    <a:gd name="connsiteY2" fmla="*/ 514735 h 893353"/>
                    <a:gd name="connsiteX3" fmla="*/ 1131093 w 1435968"/>
                    <a:gd name="connsiteY3" fmla="*/ 695710 h 893353"/>
                    <a:gd name="connsiteX4" fmla="*/ 1340643 w 1435968"/>
                    <a:gd name="connsiteY4" fmla="*/ 893353 h 893353"/>
                    <a:gd name="connsiteX5" fmla="*/ 1433512 w 1435968"/>
                    <a:gd name="connsiteY5" fmla="*/ 762385 h 893353"/>
                    <a:gd name="connsiteX6" fmla="*/ 1312068 w 1435968"/>
                    <a:gd name="connsiteY6" fmla="*/ 474253 h 893353"/>
                    <a:gd name="connsiteX7" fmla="*/ 104775 w 1435968"/>
                    <a:gd name="connsiteY7" fmla="*/ 224222 h 893353"/>
                    <a:gd name="connsiteX8" fmla="*/ 0 w 1435968"/>
                    <a:gd name="connsiteY8" fmla="*/ 369478 h 893353"/>
                    <a:gd name="connsiteX0" fmla="*/ 0 w 1435968"/>
                    <a:gd name="connsiteY0" fmla="*/ 369478 h 893353"/>
                    <a:gd name="connsiteX1" fmla="*/ 33337 w 1435968"/>
                    <a:gd name="connsiteY1" fmla="*/ 474253 h 893353"/>
                    <a:gd name="connsiteX2" fmla="*/ 230981 w 1435968"/>
                    <a:gd name="connsiteY2" fmla="*/ 514735 h 893353"/>
                    <a:gd name="connsiteX3" fmla="*/ 1131093 w 1435968"/>
                    <a:gd name="connsiteY3" fmla="*/ 695710 h 893353"/>
                    <a:gd name="connsiteX4" fmla="*/ 1340643 w 1435968"/>
                    <a:gd name="connsiteY4" fmla="*/ 893353 h 893353"/>
                    <a:gd name="connsiteX5" fmla="*/ 1433512 w 1435968"/>
                    <a:gd name="connsiteY5" fmla="*/ 762385 h 893353"/>
                    <a:gd name="connsiteX6" fmla="*/ 1312068 w 1435968"/>
                    <a:gd name="connsiteY6" fmla="*/ 474253 h 893353"/>
                    <a:gd name="connsiteX7" fmla="*/ 104775 w 1435968"/>
                    <a:gd name="connsiteY7" fmla="*/ 224222 h 893353"/>
                    <a:gd name="connsiteX8" fmla="*/ 0 w 1435968"/>
                    <a:gd name="connsiteY8" fmla="*/ 369478 h 893353"/>
                    <a:gd name="connsiteX0" fmla="*/ 0 w 1435968"/>
                    <a:gd name="connsiteY0" fmla="*/ 369478 h 893353"/>
                    <a:gd name="connsiteX1" fmla="*/ 33337 w 1435968"/>
                    <a:gd name="connsiteY1" fmla="*/ 474253 h 893353"/>
                    <a:gd name="connsiteX2" fmla="*/ 230981 w 1435968"/>
                    <a:gd name="connsiteY2" fmla="*/ 514735 h 893353"/>
                    <a:gd name="connsiteX3" fmla="*/ 1131093 w 1435968"/>
                    <a:gd name="connsiteY3" fmla="*/ 695710 h 893353"/>
                    <a:gd name="connsiteX4" fmla="*/ 1340643 w 1435968"/>
                    <a:gd name="connsiteY4" fmla="*/ 893353 h 893353"/>
                    <a:gd name="connsiteX5" fmla="*/ 1433512 w 1435968"/>
                    <a:gd name="connsiteY5" fmla="*/ 762385 h 893353"/>
                    <a:gd name="connsiteX6" fmla="*/ 1312068 w 1435968"/>
                    <a:gd name="connsiteY6" fmla="*/ 474253 h 893353"/>
                    <a:gd name="connsiteX7" fmla="*/ 104775 w 1435968"/>
                    <a:gd name="connsiteY7" fmla="*/ 224222 h 893353"/>
                    <a:gd name="connsiteX8" fmla="*/ 0 w 1435968"/>
                    <a:gd name="connsiteY8" fmla="*/ 369478 h 893353"/>
                    <a:gd name="connsiteX0" fmla="*/ 0 w 1435968"/>
                    <a:gd name="connsiteY0" fmla="*/ 369478 h 893353"/>
                    <a:gd name="connsiteX1" fmla="*/ 33337 w 1435968"/>
                    <a:gd name="connsiteY1" fmla="*/ 474253 h 893353"/>
                    <a:gd name="connsiteX2" fmla="*/ 230981 w 1435968"/>
                    <a:gd name="connsiteY2" fmla="*/ 514735 h 893353"/>
                    <a:gd name="connsiteX3" fmla="*/ 1131093 w 1435968"/>
                    <a:gd name="connsiteY3" fmla="*/ 695710 h 893353"/>
                    <a:gd name="connsiteX4" fmla="*/ 1340643 w 1435968"/>
                    <a:gd name="connsiteY4" fmla="*/ 893353 h 893353"/>
                    <a:gd name="connsiteX5" fmla="*/ 1433512 w 1435968"/>
                    <a:gd name="connsiteY5" fmla="*/ 762385 h 893353"/>
                    <a:gd name="connsiteX6" fmla="*/ 1312068 w 1435968"/>
                    <a:gd name="connsiteY6" fmla="*/ 474253 h 893353"/>
                    <a:gd name="connsiteX7" fmla="*/ 104775 w 1435968"/>
                    <a:gd name="connsiteY7" fmla="*/ 224222 h 893353"/>
                    <a:gd name="connsiteX8" fmla="*/ 0 w 1435968"/>
                    <a:gd name="connsiteY8" fmla="*/ 369478 h 893353"/>
                    <a:gd name="connsiteX0" fmla="*/ 0 w 1435968"/>
                    <a:gd name="connsiteY0" fmla="*/ 369478 h 897868"/>
                    <a:gd name="connsiteX1" fmla="*/ 33337 w 1435968"/>
                    <a:gd name="connsiteY1" fmla="*/ 474253 h 897868"/>
                    <a:gd name="connsiteX2" fmla="*/ 230981 w 1435968"/>
                    <a:gd name="connsiteY2" fmla="*/ 514735 h 897868"/>
                    <a:gd name="connsiteX3" fmla="*/ 1131093 w 1435968"/>
                    <a:gd name="connsiteY3" fmla="*/ 695710 h 897868"/>
                    <a:gd name="connsiteX4" fmla="*/ 1340643 w 1435968"/>
                    <a:gd name="connsiteY4" fmla="*/ 893353 h 897868"/>
                    <a:gd name="connsiteX5" fmla="*/ 1433512 w 1435968"/>
                    <a:gd name="connsiteY5" fmla="*/ 762385 h 897868"/>
                    <a:gd name="connsiteX6" fmla="*/ 1312068 w 1435968"/>
                    <a:gd name="connsiteY6" fmla="*/ 474253 h 897868"/>
                    <a:gd name="connsiteX7" fmla="*/ 104775 w 1435968"/>
                    <a:gd name="connsiteY7" fmla="*/ 224222 h 897868"/>
                    <a:gd name="connsiteX8" fmla="*/ 0 w 1435968"/>
                    <a:gd name="connsiteY8" fmla="*/ 369478 h 897868"/>
                    <a:gd name="connsiteX0" fmla="*/ 0 w 1435968"/>
                    <a:gd name="connsiteY0" fmla="*/ 369478 h 897868"/>
                    <a:gd name="connsiteX1" fmla="*/ 33337 w 1435968"/>
                    <a:gd name="connsiteY1" fmla="*/ 474253 h 897868"/>
                    <a:gd name="connsiteX2" fmla="*/ 230981 w 1435968"/>
                    <a:gd name="connsiteY2" fmla="*/ 514735 h 897868"/>
                    <a:gd name="connsiteX3" fmla="*/ 1131093 w 1435968"/>
                    <a:gd name="connsiteY3" fmla="*/ 695710 h 897868"/>
                    <a:gd name="connsiteX4" fmla="*/ 1340643 w 1435968"/>
                    <a:gd name="connsiteY4" fmla="*/ 893353 h 897868"/>
                    <a:gd name="connsiteX5" fmla="*/ 1433512 w 1435968"/>
                    <a:gd name="connsiteY5" fmla="*/ 762385 h 897868"/>
                    <a:gd name="connsiteX6" fmla="*/ 1312068 w 1435968"/>
                    <a:gd name="connsiteY6" fmla="*/ 474253 h 897868"/>
                    <a:gd name="connsiteX7" fmla="*/ 104775 w 1435968"/>
                    <a:gd name="connsiteY7" fmla="*/ 224222 h 897868"/>
                    <a:gd name="connsiteX8" fmla="*/ 0 w 1435968"/>
                    <a:gd name="connsiteY8" fmla="*/ 369478 h 897868"/>
                    <a:gd name="connsiteX0" fmla="*/ 0 w 1435968"/>
                    <a:gd name="connsiteY0" fmla="*/ 369478 h 897868"/>
                    <a:gd name="connsiteX1" fmla="*/ 33337 w 1435968"/>
                    <a:gd name="connsiteY1" fmla="*/ 474253 h 897868"/>
                    <a:gd name="connsiteX2" fmla="*/ 230981 w 1435968"/>
                    <a:gd name="connsiteY2" fmla="*/ 514735 h 897868"/>
                    <a:gd name="connsiteX3" fmla="*/ 1131093 w 1435968"/>
                    <a:gd name="connsiteY3" fmla="*/ 695710 h 897868"/>
                    <a:gd name="connsiteX4" fmla="*/ 1340643 w 1435968"/>
                    <a:gd name="connsiteY4" fmla="*/ 893353 h 897868"/>
                    <a:gd name="connsiteX5" fmla="*/ 1433512 w 1435968"/>
                    <a:gd name="connsiteY5" fmla="*/ 762385 h 897868"/>
                    <a:gd name="connsiteX6" fmla="*/ 1312068 w 1435968"/>
                    <a:gd name="connsiteY6" fmla="*/ 474253 h 897868"/>
                    <a:gd name="connsiteX7" fmla="*/ 104775 w 1435968"/>
                    <a:gd name="connsiteY7" fmla="*/ 224222 h 897868"/>
                    <a:gd name="connsiteX8" fmla="*/ 0 w 1435968"/>
                    <a:gd name="connsiteY8" fmla="*/ 369478 h 897868"/>
                    <a:gd name="connsiteX0" fmla="*/ 0 w 1435968"/>
                    <a:gd name="connsiteY0" fmla="*/ 369478 h 897868"/>
                    <a:gd name="connsiteX1" fmla="*/ 33337 w 1435968"/>
                    <a:gd name="connsiteY1" fmla="*/ 474253 h 897868"/>
                    <a:gd name="connsiteX2" fmla="*/ 230981 w 1435968"/>
                    <a:gd name="connsiteY2" fmla="*/ 514735 h 897868"/>
                    <a:gd name="connsiteX3" fmla="*/ 1131093 w 1435968"/>
                    <a:gd name="connsiteY3" fmla="*/ 695710 h 897868"/>
                    <a:gd name="connsiteX4" fmla="*/ 1340643 w 1435968"/>
                    <a:gd name="connsiteY4" fmla="*/ 893353 h 897868"/>
                    <a:gd name="connsiteX5" fmla="*/ 1433512 w 1435968"/>
                    <a:gd name="connsiteY5" fmla="*/ 762385 h 897868"/>
                    <a:gd name="connsiteX6" fmla="*/ 1312068 w 1435968"/>
                    <a:gd name="connsiteY6" fmla="*/ 474253 h 897868"/>
                    <a:gd name="connsiteX7" fmla="*/ 104775 w 1435968"/>
                    <a:gd name="connsiteY7" fmla="*/ 224222 h 897868"/>
                    <a:gd name="connsiteX8" fmla="*/ 0 w 1435968"/>
                    <a:gd name="connsiteY8" fmla="*/ 369478 h 897868"/>
                    <a:gd name="connsiteX0" fmla="*/ 31192 w 1467160"/>
                    <a:gd name="connsiteY0" fmla="*/ 369478 h 897868"/>
                    <a:gd name="connsiteX1" fmla="*/ 64529 w 1467160"/>
                    <a:gd name="connsiteY1" fmla="*/ 474253 h 897868"/>
                    <a:gd name="connsiteX2" fmla="*/ 262173 w 1467160"/>
                    <a:gd name="connsiteY2" fmla="*/ 514735 h 897868"/>
                    <a:gd name="connsiteX3" fmla="*/ 1162285 w 1467160"/>
                    <a:gd name="connsiteY3" fmla="*/ 695710 h 897868"/>
                    <a:gd name="connsiteX4" fmla="*/ 1371835 w 1467160"/>
                    <a:gd name="connsiteY4" fmla="*/ 893353 h 897868"/>
                    <a:gd name="connsiteX5" fmla="*/ 1464704 w 1467160"/>
                    <a:gd name="connsiteY5" fmla="*/ 762385 h 897868"/>
                    <a:gd name="connsiteX6" fmla="*/ 1343260 w 1467160"/>
                    <a:gd name="connsiteY6" fmla="*/ 474253 h 897868"/>
                    <a:gd name="connsiteX7" fmla="*/ 135967 w 1467160"/>
                    <a:gd name="connsiteY7" fmla="*/ 224222 h 897868"/>
                    <a:gd name="connsiteX8" fmla="*/ 31192 w 1467160"/>
                    <a:gd name="connsiteY8" fmla="*/ 369478 h 897868"/>
                    <a:gd name="connsiteX0" fmla="*/ 19744 w 1455712"/>
                    <a:gd name="connsiteY0" fmla="*/ 369478 h 897868"/>
                    <a:gd name="connsiteX1" fmla="*/ 53081 w 1455712"/>
                    <a:gd name="connsiteY1" fmla="*/ 474253 h 897868"/>
                    <a:gd name="connsiteX2" fmla="*/ 250725 w 1455712"/>
                    <a:gd name="connsiteY2" fmla="*/ 514735 h 897868"/>
                    <a:gd name="connsiteX3" fmla="*/ 1150837 w 1455712"/>
                    <a:gd name="connsiteY3" fmla="*/ 695710 h 897868"/>
                    <a:gd name="connsiteX4" fmla="*/ 1360387 w 1455712"/>
                    <a:gd name="connsiteY4" fmla="*/ 893353 h 897868"/>
                    <a:gd name="connsiteX5" fmla="*/ 1453256 w 1455712"/>
                    <a:gd name="connsiteY5" fmla="*/ 762385 h 897868"/>
                    <a:gd name="connsiteX6" fmla="*/ 1331812 w 1455712"/>
                    <a:gd name="connsiteY6" fmla="*/ 474253 h 897868"/>
                    <a:gd name="connsiteX7" fmla="*/ 124519 w 1455712"/>
                    <a:gd name="connsiteY7" fmla="*/ 224222 h 897868"/>
                    <a:gd name="connsiteX8" fmla="*/ 19744 w 1455712"/>
                    <a:gd name="connsiteY8" fmla="*/ 369478 h 897868"/>
                    <a:gd name="connsiteX0" fmla="*/ 19744 w 1455712"/>
                    <a:gd name="connsiteY0" fmla="*/ 369478 h 897868"/>
                    <a:gd name="connsiteX1" fmla="*/ 53081 w 1455712"/>
                    <a:gd name="connsiteY1" fmla="*/ 474253 h 897868"/>
                    <a:gd name="connsiteX2" fmla="*/ 250725 w 1455712"/>
                    <a:gd name="connsiteY2" fmla="*/ 514735 h 897868"/>
                    <a:gd name="connsiteX3" fmla="*/ 1150837 w 1455712"/>
                    <a:gd name="connsiteY3" fmla="*/ 695710 h 897868"/>
                    <a:gd name="connsiteX4" fmla="*/ 1360387 w 1455712"/>
                    <a:gd name="connsiteY4" fmla="*/ 893353 h 897868"/>
                    <a:gd name="connsiteX5" fmla="*/ 1453256 w 1455712"/>
                    <a:gd name="connsiteY5" fmla="*/ 762385 h 897868"/>
                    <a:gd name="connsiteX6" fmla="*/ 1331812 w 1455712"/>
                    <a:gd name="connsiteY6" fmla="*/ 474253 h 897868"/>
                    <a:gd name="connsiteX7" fmla="*/ 124519 w 1455712"/>
                    <a:gd name="connsiteY7" fmla="*/ 224222 h 897868"/>
                    <a:gd name="connsiteX8" fmla="*/ 19744 w 1455712"/>
                    <a:gd name="connsiteY8" fmla="*/ 369478 h 897868"/>
                    <a:gd name="connsiteX0" fmla="*/ 19744 w 1455712"/>
                    <a:gd name="connsiteY0" fmla="*/ 369478 h 897868"/>
                    <a:gd name="connsiteX1" fmla="*/ 53081 w 1455712"/>
                    <a:gd name="connsiteY1" fmla="*/ 474253 h 897868"/>
                    <a:gd name="connsiteX2" fmla="*/ 250725 w 1455712"/>
                    <a:gd name="connsiteY2" fmla="*/ 514735 h 897868"/>
                    <a:gd name="connsiteX3" fmla="*/ 1150837 w 1455712"/>
                    <a:gd name="connsiteY3" fmla="*/ 695710 h 897868"/>
                    <a:gd name="connsiteX4" fmla="*/ 1360387 w 1455712"/>
                    <a:gd name="connsiteY4" fmla="*/ 893353 h 897868"/>
                    <a:gd name="connsiteX5" fmla="*/ 1453256 w 1455712"/>
                    <a:gd name="connsiteY5" fmla="*/ 762385 h 897868"/>
                    <a:gd name="connsiteX6" fmla="*/ 1331812 w 1455712"/>
                    <a:gd name="connsiteY6" fmla="*/ 474253 h 897868"/>
                    <a:gd name="connsiteX7" fmla="*/ 124519 w 1455712"/>
                    <a:gd name="connsiteY7" fmla="*/ 224222 h 897868"/>
                    <a:gd name="connsiteX8" fmla="*/ 19744 w 1455712"/>
                    <a:gd name="connsiteY8" fmla="*/ 369478 h 897868"/>
                    <a:gd name="connsiteX0" fmla="*/ 19744 w 1455712"/>
                    <a:gd name="connsiteY0" fmla="*/ 369478 h 897868"/>
                    <a:gd name="connsiteX1" fmla="*/ 53081 w 1455712"/>
                    <a:gd name="connsiteY1" fmla="*/ 474253 h 897868"/>
                    <a:gd name="connsiteX2" fmla="*/ 250725 w 1455712"/>
                    <a:gd name="connsiteY2" fmla="*/ 514735 h 897868"/>
                    <a:gd name="connsiteX3" fmla="*/ 1150837 w 1455712"/>
                    <a:gd name="connsiteY3" fmla="*/ 695710 h 897868"/>
                    <a:gd name="connsiteX4" fmla="*/ 1360387 w 1455712"/>
                    <a:gd name="connsiteY4" fmla="*/ 893353 h 897868"/>
                    <a:gd name="connsiteX5" fmla="*/ 1453256 w 1455712"/>
                    <a:gd name="connsiteY5" fmla="*/ 762385 h 897868"/>
                    <a:gd name="connsiteX6" fmla="*/ 1331812 w 1455712"/>
                    <a:gd name="connsiteY6" fmla="*/ 474253 h 897868"/>
                    <a:gd name="connsiteX7" fmla="*/ 124519 w 1455712"/>
                    <a:gd name="connsiteY7" fmla="*/ 224222 h 897868"/>
                    <a:gd name="connsiteX8" fmla="*/ 19744 w 1455712"/>
                    <a:gd name="connsiteY8" fmla="*/ 369478 h 897868"/>
                    <a:gd name="connsiteX0" fmla="*/ 0 w 1435968"/>
                    <a:gd name="connsiteY0" fmla="*/ 369478 h 897868"/>
                    <a:gd name="connsiteX1" fmla="*/ 33337 w 1435968"/>
                    <a:gd name="connsiteY1" fmla="*/ 474253 h 897868"/>
                    <a:gd name="connsiteX2" fmla="*/ 230981 w 1435968"/>
                    <a:gd name="connsiteY2" fmla="*/ 514735 h 897868"/>
                    <a:gd name="connsiteX3" fmla="*/ 1131093 w 1435968"/>
                    <a:gd name="connsiteY3" fmla="*/ 695710 h 897868"/>
                    <a:gd name="connsiteX4" fmla="*/ 1340643 w 1435968"/>
                    <a:gd name="connsiteY4" fmla="*/ 893353 h 897868"/>
                    <a:gd name="connsiteX5" fmla="*/ 1433512 w 1435968"/>
                    <a:gd name="connsiteY5" fmla="*/ 762385 h 897868"/>
                    <a:gd name="connsiteX6" fmla="*/ 1312068 w 1435968"/>
                    <a:gd name="connsiteY6" fmla="*/ 474253 h 897868"/>
                    <a:gd name="connsiteX7" fmla="*/ 104775 w 1435968"/>
                    <a:gd name="connsiteY7" fmla="*/ 224222 h 897868"/>
                    <a:gd name="connsiteX8" fmla="*/ 0 w 1435968"/>
                    <a:gd name="connsiteY8" fmla="*/ 369478 h 897868"/>
                    <a:gd name="connsiteX0" fmla="*/ 0 w 1435968"/>
                    <a:gd name="connsiteY0" fmla="*/ 369478 h 897868"/>
                    <a:gd name="connsiteX1" fmla="*/ 33337 w 1435968"/>
                    <a:gd name="connsiteY1" fmla="*/ 474253 h 897868"/>
                    <a:gd name="connsiteX2" fmla="*/ 230981 w 1435968"/>
                    <a:gd name="connsiteY2" fmla="*/ 514735 h 897868"/>
                    <a:gd name="connsiteX3" fmla="*/ 1131093 w 1435968"/>
                    <a:gd name="connsiteY3" fmla="*/ 695710 h 897868"/>
                    <a:gd name="connsiteX4" fmla="*/ 1340643 w 1435968"/>
                    <a:gd name="connsiteY4" fmla="*/ 893353 h 897868"/>
                    <a:gd name="connsiteX5" fmla="*/ 1433512 w 1435968"/>
                    <a:gd name="connsiteY5" fmla="*/ 762385 h 897868"/>
                    <a:gd name="connsiteX6" fmla="*/ 1312068 w 1435968"/>
                    <a:gd name="connsiteY6" fmla="*/ 474253 h 897868"/>
                    <a:gd name="connsiteX7" fmla="*/ 104775 w 1435968"/>
                    <a:gd name="connsiteY7" fmla="*/ 224222 h 897868"/>
                    <a:gd name="connsiteX8" fmla="*/ 0 w 1435968"/>
                    <a:gd name="connsiteY8" fmla="*/ 369478 h 897868"/>
                    <a:gd name="connsiteX0" fmla="*/ 13730 w 1449698"/>
                    <a:gd name="connsiteY0" fmla="*/ 369478 h 897868"/>
                    <a:gd name="connsiteX1" fmla="*/ 47067 w 1449698"/>
                    <a:gd name="connsiteY1" fmla="*/ 474253 h 897868"/>
                    <a:gd name="connsiteX2" fmla="*/ 244711 w 1449698"/>
                    <a:gd name="connsiteY2" fmla="*/ 514735 h 897868"/>
                    <a:gd name="connsiteX3" fmla="*/ 1144823 w 1449698"/>
                    <a:gd name="connsiteY3" fmla="*/ 695710 h 897868"/>
                    <a:gd name="connsiteX4" fmla="*/ 1354373 w 1449698"/>
                    <a:gd name="connsiteY4" fmla="*/ 893353 h 897868"/>
                    <a:gd name="connsiteX5" fmla="*/ 1447242 w 1449698"/>
                    <a:gd name="connsiteY5" fmla="*/ 762385 h 897868"/>
                    <a:gd name="connsiteX6" fmla="*/ 1325798 w 1449698"/>
                    <a:gd name="connsiteY6" fmla="*/ 474253 h 897868"/>
                    <a:gd name="connsiteX7" fmla="*/ 118505 w 1449698"/>
                    <a:gd name="connsiteY7" fmla="*/ 224222 h 897868"/>
                    <a:gd name="connsiteX8" fmla="*/ 13730 w 1449698"/>
                    <a:gd name="connsiteY8" fmla="*/ 369478 h 897868"/>
                    <a:gd name="connsiteX0" fmla="*/ 13730 w 1449698"/>
                    <a:gd name="connsiteY0" fmla="*/ 369478 h 897868"/>
                    <a:gd name="connsiteX1" fmla="*/ 47067 w 1449698"/>
                    <a:gd name="connsiteY1" fmla="*/ 474253 h 897868"/>
                    <a:gd name="connsiteX2" fmla="*/ 244711 w 1449698"/>
                    <a:gd name="connsiteY2" fmla="*/ 514735 h 897868"/>
                    <a:gd name="connsiteX3" fmla="*/ 1144823 w 1449698"/>
                    <a:gd name="connsiteY3" fmla="*/ 695710 h 897868"/>
                    <a:gd name="connsiteX4" fmla="*/ 1354373 w 1449698"/>
                    <a:gd name="connsiteY4" fmla="*/ 893353 h 897868"/>
                    <a:gd name="connsiteX5" fmla="*/ 1447242 w 1449698"/>
                    <a:gd name="connsiteY5" fmla="*/ 762385 h 897868"/>
                    <a:gd name="connsiteX6" fmla="*/ 1325798 w 1449698"/>
                    <a:gd name="connsiteY6" fmla="*/ 474253 h 897868"/>
                    <a:gd name="connsiteX7" fmla="*/ 118505 w 1449698"/>
                    <a:gd name="connsiteY7" fmla="*/ 224222 h 897868"/>
                    <a:gd name="connsiteX8" fmla="*/ 13730 w 1449698"/>
                    <a:gd name="connsiteY8" fmla="*/ 369478 h 897868"/>
                    <a:gd name="connsiteX0" fmla="*/ 13730 w 1449698"/>
                    <a:gd name="connsiteY0" fmla="*/ 369478 h 897868"/>
                    <a:gd name="connsiteX1" fmla="*/ 47067 w 1449698"/>
                    <a:gd name="connsiteY1" fmla="*/ 474253 h 897868"/>
                    <a:gd name="connsiteX2" fmla="*/ 244711 w 1449698"/>
                    <a:gd name="connsiteY2" fmla="*/ 514735 h 897868"/>
                    <a:gd name="connsiteX3" fmla="*/ 1144823 w 1449698"/>
                    <a:gd name="connsiteY3" fmla="*/ 695710 h 897868"/>
                    <a:gd name="connsiteX4" fmla="*/ 1354373 w 1449698"/>
                    <a:gd name="connsiteY4" fmla="*/ 893353 h 897868"/>
                    <a:gd name="connsiteX5" fmla="*/ 1447242 w 1449698"/>
                    <a:gd name="connsiteY5" fmla="*/ 762385 h 897868"/>
                    <a:gd name="connsiteX6" fmla="*/ 1325798 w 1449698"/>
                    <a:gd name="connsiteY6" fmla="*/ 474253 h 897868"/>
                    <a:gd name="connsiteX7" fmla="*/ 118505 w 1449698"/>
                    <a:gd name="connsiteY7" fmla="*/ 224222 h 897868"/>
                    <a:gd name="connsiteX8" fmla="*/ 13730 w 1449698"/>
                    <a:gd name="connsiteY8" fmla="*/ 369478 h 897868"/>
                    <a:gd name="connsiteX0" fmla="*/ 13730 w 1449698"/>
                    <a:gd name="connsiteY0" fmla="*/ 369478 h 897868"/>
                    <a:gd name="connsiteX1" fmla="*/ 47067 w 1449698"/>
                    <a:gd name="connsiteY1" fmla="*/ 474253 h 897868"/>
                    <a:gd name="connsiteX2" fmla="*/ 244711 w 1449698"/>
                    <a:gd name="connsiteY2" fmla="*/ 514735 h 897868"/>
                    <a:gd name="connsiteX3" fmla="*/ 1144823 w 1449698"/>
                    <a:gd name="connsiteY3" fmla="*/ 695710 h 897868"/>
                    <a:gd name="connsiteX4" fmla="*/ 1354373 w 1449698"/>
                    <a:gd name="connsiteY4" fmla="*/ 893353 h 897868"/>
                    <a:gd name="connsiteX5" fmla="*/ 1447242 w 1449698"/>
                    <a:gd name="connsiteY5" fmla="*/ 762385 h 897868"/>
                    <a:gd name="connsiteX6" fmla="*/ 1325798 w 1449698"/>
                    <a:gd name="connsiteY6" fmla="*/ 474253 h 897868"/>
                    <a:gd name="connsiteX7" fmla="*/ 118505 w 1449698"/>
                    <a:gd name="connsiteY7" fmla="*/ 224222 h 897868"/>
                    <a:gd name="connsiteX8" fmla="*/ 13730 w 1449698"/>
                    <a:gd name="connsiteY8" fmla="*/ 369478 h 897868"/>
                    <a:gd name="connsiteX0" fmla="*/ 13730 w 1449698"/>
                    <a:gd name="connsiteY0" fmla="*/ 433400 h 961790"/>
                    <a:gd name="connsiteX1" fmla="*/ 47067 w 1449698"/>
                    <a:gd name="connsiteY1" fmla="*/ 538175 h 961790"/>
                    <a:gd name="connsiteX2" fmla="*/ 244711 w 1449698"/>
                    <a:gd name="connsiteY2" fmla="*/ 578657 h 961790"/>
                    <a:gd name="connsiteX3" fmla="*/ 1144823 w 1449698"/>
                    <a:gd name="connsiteY3" fmla="*/ 759632 h 961790"/>
                    <a:gd name="connsiteX4" fmla="*/ 1354373 w 1449698"/>
                    <a:gd name="connsiteY4" fmla="*/ 957275 h 961790"/>
                    <a:gd name="connsiteX5" fmla="*/ 1447242 w 1449698"/>
                    <a:gd name="connsiteY5" fmla="*/ 826307 h 961790"/>
                    <a:gd name="connsiteX6" fmla="*/ 1325798 w 1449698"/>
                    <a:gd name="connsiteY6" fmla="*/ 538175 h 961790"/>
                    <a:gd name="connsiteX7" fmla="*/ 118505 w 1449698"/>
                    <a:gd name="connsiteY7" fmla="*/ 288144 h 961790"/>
                    <a:gd name="connsiteX8" fmla="*/ 13730 w 1449698"/>
                    <a:gd name="connsiteY8" fmla="*/ 433400 h 961790"/>
                    <a:gd name="connsiteX0" fmla="*/ 13730 w 1449698"/>
                    <a:gd name="connsiteY0" fmla="*/ 433400 h 961790"/>
                    <a:gd name="connsiteX1" fmla="*/ 47067 w 1449698"/>
                    <a:gd name="connsiteY1" fmla="*/ 538175 h 961790"/>
                    <a:gd name="connsiteX2" fmla="*/ 244711 w 1449698"/>
                    <a:gd name="connsiteY2" fmla="*/ 578657 h 961790"/>
                    <a:gd name="connsiteX3" fmla="*/ 1144823 w 1449698"/>
                    <a:gd name="connsiteY3" fmla="*/ 759632 h 961790"/>
                    <a:gd name="connsiteX4" fmla="*/ 1354373 w 1449698"/>
                    <a:gd name="connsiteY4" fmla="*/ 957275 h 961790"/>
                    <a:gd name="connsiteX5" fmla="*/ 1447242 w 1449698"/>
                    <a:gd name="connsiteY5" fmla="*/ 826307 h 961790"/>
                    <a:gd name="connsiteX6" fmla="*/ 1325798 w 1449698"/>
                    <a:gd name="connsiteY6" fmla="*/ 538175 h 961790"/>
                    <a:gd name="connsiteX7" fmla="*/ 118505 w 1449698"/>
                    <a:gd name="connsiteY7" fmla="*/ 288144 h 961790"/>
                    <a:gd name="connsiteX8" fmla="*/ 13730 w 1449698"/>
                    <a:gd name="connsiteY8" fmla="*/ 433400 h 961790"/>
                    <a:gd name="connsiteX0" fmla="*/ 13730 w 1458975"/>
                    <a:gd name="connsiteY0" fmla="*/ 433400 h 961790"/>
                    <a:gd name="connsiteX1" fmla="*/ 47067 w 1458975"/>
                    <a:gd name="connsiteY1" fmla="*/ 538175 h 961790"/>
                    <a:gd name="connsiteX2" fmla="*/ 244711 w 1458975"/>
                    <a:gd name="connsiteY2" fmla="*/ 578657 h 961790"/>
                    <a:gd name="connsiteX3" fmla="*/ 1144823 w 1458975"/>
                    <a:gd name="connsiteY3" fmla="*/ 759632 h 961790"/>
                    <a:gd name="connsiteX4" fmla="*/ 1354373 w 1458975"/>
                    <a:gd name="connsiteY4" fmla="*/ 957275 h 961790"/>
                    <a:gd name="connsiteX5" fmla="*/ 1447242 w 1458975"/>
                    <a:gd name="connsiteY5" fmla="*/ 826307 h 961790"/>
                    <a:gd name="connsiteX6" fmla="*/ 1325798 w 1458975"/>
                    <a:gd name="connsiteY6" fmla="*/ 538175 h 961790"/>
                    <a:gd name="connsiteX7" fmla="*/ 118505 w 1458975"/>
                    <a:gd name="connsiteY7" fmla="*/ 288144 h 961790"/>
                    <a:gd name="connsiteX8" fmla="*/ 13730 w 1458975"/>
                    <a:gd name="connsiteY8" fmla="*/ 433400 h 961790"/>
                    <a:gd name="connsiteX0" fmla="*/ 13730 w 1458975"/>
                    <a:gd name="connsiteY0" fmla="*/ 372344 h 900734"/>
                    <a:gd name="connsiteX1" fmla="*/ 47067 w 1458975"/>
                    <a:gd name="connsiteY1" fmla="*/ 477119 h 900734"/>
                    <a:gd name="connsiteX2" fmla="*/ 244711 w 1458975"/>
                    <a:gd name="connsiteY2" fmla="*/ 517601 h 900734"/>
                    <a:gd name="connsiteX3" fmla="*/ 1144823 w 1458975"/>
                    <a:gd name="connsiteY3" fmla="*/ 698576 h 900734"/>
                    <a:gd name="connsiteX4" fmla="*/ 1354373 w 1458975"/>
                    <a:gd name="connsiteY4" fmla="*/ 896219 h 900734"/>
                    <a:gd name="connsiteX5" fmla="*/ 1447242 w 1458975"/>
                    <a:gd name="connsiteY5" fmla="*/ 765251 h 900734"/>
                    <a:gd name="connsiteX6" fmla="*/ 1377863 w 1458975"/>
                    <a:gd name="connsiteY6" fmla="*/ 538175 h 900734"/>
                    <a:gd name="connsiteX7" fmla="*/ 118505 w 1458975"/>
                    <a:gd name="connsiteY7" fmla="*/ 227088 h 900734"/>
                    <a:gd name="connsiteX8" fmla="*/ 13730 w 1458975"/>
                    <a:gd name="connsiteY8" fmla="*/ 372344 h 900734"/>
                    <a:gd name="connsiteX0" fmla="*/ 13730 w 1458975"/>
                    <a:gd name="connsiteY0" fmla="*/ 372344 h 900734"/>
                    <a:gd name="connsiteX1" fmla="*/ 47067 w 1458975"/>
                    <a:gd name="connsiteY1" fmla="*/ 477119 h 900734"/>
                    <a:gd name="connsiteX2" fmla="*/ 244711 w 1458975"/>
                    <a:gd name="connsiteY2" fmla="*/ 517601 h 900734"/>
                    <a:gd name="connsiteX3" fmla="*/ 1144823 w 1458975"/>
                    <a:gd name="connsiteY3" fmla="*/ 698576 h 900734"/>
                    <a:gd name="connsiteX4" fmla="*/ 1354373 w 1458975"/>
                    <a:gd name="connsiteY4" fmla="*/ 896219 h 900734"/>
                    <a:gd name="connsiteX5" fmla="*/ 1447242 w 1458975"/>
                    <a:gd name="connsiteY5" fmla="*/ 765251 h 900734"/>
                    <a:gd name="connsiteX6" fmla="*/ 1377863 w 1458975"/>
                    <a:gd name="connsiteY6" fmla="*/ 538175 h 900734"/>
                    <a:gd name="connsiteX7" fmla="*/ 118505 w 1458975"/>
                    <a:gd name="connsiteY7" fmla="*/ 227088 h 900734"/>
                    <a:gd name="connsiteX8" fmla="*/ 13730 w 1458975"/>
                    <a:gd name="connsiteY8" fmla="*/ 372344 h 900734"/>
                    <a:gd name="connsiteX0" fmla="*/ 13730 w 1458975"/>
                    <a:gd name="connsiteY0" fmla="*/ 372344 h 900734"/>
                    <a:gd name="connsiteX1" fmla="*/ 47067 w 1458975"/>
                    <a:gd name="connsiteY1" fmla="*/ 477119 h 900734"/>
                    <a:gd name="connsiteX2" fmla="*/ 244711 w 1458975"/>
                    <a:gd name="connsiteY2" fmla="*/ 517601 h 900734"/>
                    <a:gd name="connsiteX3" fmla="*/ 1144823 w 1458975"/>
                    <a:gd name="connsiteY3" fmla="*/ 698576 h 900734"/>
                    <a:gd name="connsiteX4" fmla="*/ 1354373 w 1458975"/>
                    <a:gd name="connsiteY4" fmla="*/ 896219 h 900734"/>
                    <a:gd name="connsiteX5" fmla="*/ 1447242 w 1458975"/>
                    <a:gd name="connsiteY5" fmla="*/ 765251 h 900734"/>
                    <a:gd name="connsiteX6" fmla="*/ 1377863 w 1458975"/>
                    <a:gd name="connsiteY6" fmla="*/ 538175 h 900734"/>
                    <a:gd name="connsiteX7" fmla="*/ 118505 w 1458975"/>
                    <a:gd name="connsiteY7" fmla="*/ 227088 h 900734"/>
                    <a:gd name="connsiteX8" fmla="*/ 13730 w 1458975"/>
                    <a:gd name="connsiteY8" fmla="*/ 372344 h 900734"/>
                    <a:gd name="connsiteX0" fmla="*/ 13730 w 1458975"/>
                    <a:gd name="connsiteY0" fmla="*/ 372344 h 900734"/>
                    <a:gd name="connsiteX1" fmla="*/ 47067 w 1458975"/>
                    <a:gd name="connsiteY1" fmla="*/ 477119 h 900734"/>
                    <a:gd name="connsiteX2" fmla="*/ 244711 w 1458975"/>
                    <a:gd name="connsiteY2" fmla="*/ 517601 h 900734"/>
                    <a:gd name="connsiteX3" fmla="*/ 1144823 w 1458975"/>
                    <a:gd name="connsiteY3" fmla="*/ 698576 h 900734"/>
                    <a:gd name="connsiteX4" fmla="*/ 1354373 w 1458975"/>
                    <a:gd name="connsiteY4" fmla="*/ 896219 h 900734"/>
                    <a:gd name="connsiteX5" fmla="*/ 1447242 w 1458975"/>
                    <a:gd name="connsiteY5" fmla="*/ 765251 h 900734"/>
                    <a:gd name="connsiteX6" fmla="*/ 1377863 w 1458975"/>
                    <a:gd name="connsiteY6" fmla="*/ 538175 h 900734"/>
                    <a:gd name="connsiteX7" fmla="*/ 118505 w 1458975"/>
                    <a:gd name="connsiteY7" fmla="*/ 227088 h 900734"/>
                    <a:gd name="connsiteX8" fmla="*/ 13730 w 1458975"/>
                    <a:gd name="connsiteY8" fmla="*/ 372344 h 900734"/>
                    <a:gd name="connsiteX0" fmla="*/ 13730 w 1458975"/>
                    <a:gd name="connsiteY0" fmla="*/ 372344 h 911239"/>
                    <a:gd name="connsiteX1" fmla="*/ 47067 w 1458975"/>
                    <a:gd name="connsiteY1" fmla="*/ 477119 h 911239"/>
                    <a:gd name="connsiteX2" fmla="*/ 244711 w 1458975"/>
                    <a:gd name="connsiteY2" fmla="*/ 517601 h 911239"/>
                    <a:gd name="connsiteX3" fmla="*/ 1144823 w 1458975"/>
                    <a:gd name="connsiteY3" fmla="*/ 698576 h 911239"/>
                    <a:gd name="connsiteX4" fmla="*/ 1354373 w 1458975"/>
                    <a:gd name="connsiteY4" fmla="*/ 896219 h 911239"/>
                    <a:gd name="connsiteX5" fmla="*/ 1447242 w 1458975"/>
                    <a:gd name="connsiteY5" fmla="*/ 765251 h 911239"/>
                    <a:gd name="connsiteX6" fmla="*/ 1377863 w 1458975"/>
                    <a:gd name="connsiteY6" fmla="*/ 538175 h 911239"/>
                    <a:gd name="connsiteX7" fmla="*/ 118505 w 1458975"/>
                    <a:gd name="connsiteY7" fmla="*/ 227088 h 911239"/>
                    <a:gd name="connsiteX8" fmla="*/ 13730 w 1458975"/>
                    <a:gd name="connsiteY8" fmla="*/ 372344 h 911239"/>
                    <a:gd name="connsiteX0" fmla="*/ 13730 w 1458975"/>
                    <a:gd name="connsiteY0" fmla="*/ 372344 h 918767"/>
                    <a:gd name="connsiteX1" fmla="*/ 47067 w 1458975"/>
                    <a:gd name="connsiteY1" fmla="*/ 477119 h 918767"/>
                    <a:gd name="connsiteX2" fmla="*/ 244711 w 1458975"/>
                    <a:gd name="connsiteY2" fmla="*/ 517601 h 918767"/>
                    <a:gd name="connsiteX3" fmla="*/ 1144823 w 1458975"/>
                    <a:gd name="connsiteY3" fmla="*/ 698576 h 918767"/>
                    <a:gd name="connsiteX4" fmla="*/ 1354373 w 1458975"/>
                    <a:gd name="connsiteY4" fmla="*/ 896219 h 918767"/>
                    <a:gd name="connsiteX5" fmla="*/ 1447242 w 1458975"/>
                    <a:gd name="connsiteY5" fmla="*/ 765251 h 918767"/>
                    <a:gd name="connsiteX6" fmla="*/ 1377863 w 1458975"/>
                    <a:gd name="connsiteY6" fmla="*/ 538175 h 918767"/>
                    <a:gd name="connsiteX7" fmla="*/ 118505 w 1458975"/>
                    <a:gd name="connsiteY7" fmla="*/ 227088 h 918767"/>
                    <a:gd name="connsiteX8" fmla="*/ 13730 w 1458975"/>
                    <a:gd name="connsiteY8" fmla="*/ 372344 h 918767"/>
                    <a:gd name="connsiteX0" fmla="*/ 13730 w 1458975"/>
                    <a:gd name="connsiteY0" fmla="*/ 372344 h 900734"/>
                    <a:gd name="connsiteX1" fmla="*/ 47067 w 1458975"/>
                    <a:gd name="connsiteY1" fmla="*/ 477119 h 900734"/>
                    <a:gd name="connsiteX2" fmla="*/ 244711 w 1458975"/>
                    <a:gd name="connsiteY2" fmla="*/ 517601 h 900734"/>
                    <a:gd name="connsiteX3" fmla="*/ 1144823 w 1458975"/>
                    <a:gd name="connsiteY3" fmla="*/ 698576 h 900734"/>
                    <a:gd name="connsiteX4" fmla="*/ 1354373 w 1458975"/>
                    <a:gd name="connsiteY4" fmla="*/ 896219 h 900734"/>
                    <a:gd name="connsiteX5" fmla="*/ 1447242 w 1458975"/>
                    <a:gd name="connsiteY5" fmla="*/ 765251 h 900734"/>
                    <a:gd name="connsiteX6" fmla="*/ 1377863 w 1458975"/>
                    <a:gd name="connsiteY6" fmla="*/ 538175 h 900734"/>
                    <a:gd name="connsiteX7" fmla="*/ 118505 w 1458975"/>
                    <a:gd name="connsiteY7" fmla="*/ 227088 h 900734"/>
                    <a:gd name="connsiteX8" fmla="*/ 13730 w 1458975"/>
                    <a:gd name="connsiteY8" fmla="*/ 372344 h 900734"/>
                    <a:gd name="connsiteX0" fmla="*/ 13730 w 1458975"/>
                    <a:gd name="connsiteY0" fmla="*/ 372344 h 897435"/>
                    <a:gd name="connsiteX1" fmla="*/ 47067 w 1458975"/>
                    <a:gd name="connsiteY1" fmla="*/ 477119 h 897435"/>
                    <a:gd name="connsiteX2" fmla="*/ 244711 w 1458975"/>
                    <a:gd name="connsiteY2" fmla="*/ 517601 h 897435"/>
                    <a:gd name="connsiteX3" fmla="*/ 1144823 w 1458975"/>
                    <a:gd name="connsiteY3" fmla="*/ 698576 h 897435"/>
                    <a:gd name="connsiteX4" fmla="*/ 1354373 w 1458975"/>
                    <a:gd name="connsiteY4" fmla="*/ 896219 h 897435"/>
                    <a:gd name="connsiteX5" fmla="*/ 1447242 w 1458975"/>
                    <a:gd name="connsiteY5" fmla="*/ 765251 h 897435"/>
                    <a:gd name="connsiteX6" fmla="*/ 1377863 w 1458975"/>
                    <a:gd name="connsiteY6" fmla="*/ 538175 h 897435"/>
                    <a:gd name="connsiteX7" fmla="*/ 118505 w 1458975"/>
                    <a:gd name="connsiteY7" fmla="*/ 227088 h 897435"/>
                    <a:gd name="connsiteX8" fmla="*/ 13730 w 1458975"/>
                    <a:gd name="connsiteY8" fmla="*/ 372344 h 897435"/>
                    <a:gd name="connsiteX0" fmla="*/ 13730 w 1458975"/>
                    <a:gd name="connsiteY0" fmla="*/ 372344 h 897435"/>
                    <a:gd name="connsiteX1" fmla="*/ 47067 w 1458975"/>
                    <a:gd name="connsiteY1" fmla="*/ 477119 h 897435"/>
                    <a:gd name="connsiteX2" fmla="*/ 244711 w 1458975"/>
                    <a:gd name="connsiteY2" fmla="*/ 517601 h 897435"/>
                    <a:gd name="connsiteX3" fmla="*/ 1144823 w 1458975"/>
                    <a:gd name="connsiteY3" fmla="*/ 698576 h 897435"/>
                    <a:gd name="connsiteX4" fmla="*/ 1354373 w 1458975"/>
                    <a:gd name="connsiteY4" fmla="*/ 896219 h 897435"/>
                    <a:gd name="connsiteX5" fmla="*/ 1447242 w 1458975"/>
                    <a:gd name="connsiteY5" fmla="*/ 765251 h 897435"/>
                    <a:gd name="connsiteX6" fmla="*/ 1377863 w 1458975"/>
                    <a:gd name="connsiteY6" fmla="*/ 538175 h 897435"/>
                    <a:gd name="connsiteX7" fmla="*/ 118505 w 1458975"/>
                    <a:gd name="connsiteY7" fmla="*/ 227088 h 897435"/>
                    <a:gd name="connsiteX8" fmla="*/ 13730 w 1458975"/>
                    <a:gd name="connsiteY8" fmla="*/ 372344 h 897435"/>
                    <a:gd name="connsiteX0" fmla="*/ 13730 w 1458975"/>
                    <a:gd name="connsiteY0" fmla="*/ 372344 h 897435"/>
                    <a:gd name="connsiteX1" fmla="*/ 47067 w 1458975"/>
                    <a:gd name="connsiteY1" fmla="*/ 477119 h 897435"/>
                    <a:gd name="connsiteX2" fmla="*/ 244711 w 1458975"/>
                    <a:gd name="connsiteY2" fmla="*/ 517601 h 897435"/>
                    <a:gd name="connsiteX3" fmla="*/ 1144823 w 1458975"/>
                    <a:gd name="connsiteY3" fmla="*/ 698576 h 897435"/>
                    <a:gd name="connsiteX4" fmla="*/ 1354373 w 1458975"/>
                    <a:gd name="connsiteY4" fmla="*/ 896219 h 897435"/>
                    <a:gd name="connsiteX5" fmla="*/ 1447242 w 1458975"/>
                    <a:gd name="connsiteY5" fmla="*/ 765251 h 897435"/>
                    <a:gd name="connsiteX6" fmla="*/ 1377863 w 1458975"/>
                    <a:gd name="connsiteY6" fmla="*/ 538175 h 897435"/>
                    <a:gd name="connsiteX7" fmla="*/ 118505 w 1458975"/>
                    <a:gd name="connsiteY7" fmla="*/ 227088 h 897435"/>
                    <a:gd name="connsiteX8" fmla="*/ 13730 w 1458975"/>
                    <a:gd name="connsiteY8" fmla="*/ 372344 h 897435"/>
                    <a:gd name="connsiteX0" fmla="*/ 13730 w 1458975"/>
                    <a:gd name="connsiteY0" fmla="*/ 372344 h 897435"/>
                    <a:gd name="connsiteX1" fmla="*/ 47067 w 1458975"/>
                    <a:gd name="connsiteY1" fmla="*/ 477119 h 897435"/>
                    <a:gd name="connsiteX2" fmla="*/ 244711 w 1458975"/>
                    <a:gd name="connsiteY2" fmla="*/ 517601 h 897435"/>
                    <a:gd name="connsiteX3" fmla="*/ 1144823 w 1458975"/>
                    <a:gd name="connsiteY3" fmla="*/ 698576 h 897435"/>
                    <a:gd name="connsiteX4" fmla="*/ 1354373 w 1458975"/>
                    <a:gd name="connsiteY4" fmla="*/ 896219 h 897435"/>
                    <a:gd name="connsiteX5" fmla="*/ 1447242 w 1458975"/>
                    <a:gd name="connsiteY5" fmla="*/ 765251 h 897435"/>
                    <a:gd name="connsiteX6" fmla="*/ 1377863 w 1458975"/>
                    <a:gd name="connsiteY6" fmla="*/ 538175 h 897435"/>
                    <a:gd name="connsiteX7" fmla="*/ 118505 w 1458975"/>
                    <a:gd name="connsiteY7" fmla="*/ 227088 h 897435"/>
                    <a:gd name="connsiteX8" fmla="*/ 13730 w 1458975"/>
                    <a:gd name="connsiteY8" fmla="*/ 372344 h 897435"/>
                    <a:gd name="connsiteX0" fmla="*/ 13730 w 1458975"/>
                    <a:gd name="connsiteY0" fmla="*/ 372344 h 897435"/>
                    <a:gd name="connsiteX1" fmla="*/ 47067 w 1458975"/>
                    <a:gd name="connsiteY1" fmla="*/ 477119 h 897435"/>
                    <a:gd name="connsiteX2" fmla="*/ 244711 w 1458975"/>
                    <a:gd name="connsiteY2" fmla="*/ 517601 h 897435"/>
                    <a:gd name="connsiteX3" fmla="*/ 1144823 w 1458975"/>
                    <a:gd name="connsiteY3" fmla="*/ 698576 h 897435"/>
                    <a:gd name="connsiteX4" fmla="*/ 1354373 w 1458975"/>
                    <a:gd name="connsiteY4" fmla="*/ 896219 h 897435"/>
                    <a:gd name="connsiteX5" fmla="*/ 1447242 w 1458975"/>
                    <a:gd name="connsiteY5" fmla="*/ 765251 h 897435"/>
                    <a:gd name="connsiteX6" fmla="*/ 1377863 w 1458975"/>
                    <a:gd name="connsiteY6" fmla="*/ 538175 h 897435"/>
                    <a:gd name="connsiteX7" fmla="*/ 118505 w 1458975"/>
                    <a:gd name="connsiteY7" fmla="*/ 227088 h 897435"/>
                    <a:gd name="connsiteX8" fmla="*/ 13730 w 1458975"/>
                    <a:gd name="connsiteY8" fmla="*/ 372344 h 897435"/>
                    <a:gd name="connsiteX0" fmla="*/ 13730 w 1458975"/>
                    <a:gd name="connsiteY0" fmla="*/ 372344 h 897435"/>
                    <a:gd name="connsiteX1" fmla="*/ 47067 w 1458975"/>
                    <a:gd name="connsiteY1" fmla="*/ 477119 h 897435"/>
                    <a:gd name="connsiteX2" fmla="*/ 244711 w 1458975"/>
                    <a:gd name="connsiteY2" fmla="*/ 517601 h 897435"/>
                    <a:gd name="connsiteX3" fmla="*/ 1144823 w 1458975"/>
                    <a:gd name="connsiteY3" fmla="*/ 698576 h 897435"/>
                    <a:gd name="connsiteX4" fmla="*/ 1354373 w 1458975"/>
                    <a:gd name="connsiteY4" fmla="*/ 896219 h 897435"/>
                    <a:gd name="connsiteX5" fmla="*/ 1447242 w 1458975"/>
                    <a:gd name="connsiteY5" fmla="*/ 765251 h 897435"/>
                    <a:gd name="connsiteX6" fmla="*/ 1377863 w 1458975"/>
                    <a:gd name="connsiteY6" fmla="*/ 538175 h 897435"/>
                    <a:gd name="connsiteX7" fmla="*/ 118505 w 1458975"/>
                    <a:gd name="connsiteY7" fmla="*/ 227088 h 897435"/>
                    <a:gd name="connsiteX8" fmla="*/ 13730 w 1458975"/>
                    <a:gd name="connsiteY8" fmla="*/ 372344 h 897435"/>
                    <a:gd name="connsiteX0" fmla="*/ 13730 w 1458975"/>
                    <a:gd name="connsiteY0" fmla="*/ 372344 h 897435"/>
                    <a:gd name="connsiteX1" fmla="*/ 47067 w 1458975"/>
                    <a:gd name="connsiteY1" fmla="*/ 477119 h 897435"/>
                    <a:gd name="connsiteX2" fmla="*/ 244711 w 1458975"/>
                    <a:gd name="connsiteY2" fmla="*/ 517601 h 897435"/>
                    <a:gd name="connsiteX3" fmla="*/ 1144823 w 1458975"/>
                    <a:gd name="connsiteY3" fmla="*/ 698576 h 897435"/>
                    <a:gd name="connsiteX4" fmla="*/ 1354373 w 1458975"/>
                    <a:gd name="connsiteY4" fmla="*/ 896219 h 897435"/>
                    <a:gd name="connsiteX5" fmla="*/ 1447242 w 1458975"/>
                    <a:gd name="connsiteY5" fmla="*/ 765251 h 897435"/>
                    <a:gd name="connsiteX6" fmla="*/ 1377863 w 1458975"/>
                    <a:gd name="connsiteY6" fmla="*/ 538175 h 897435"/>
                    <a:gd name="connsiteX7" fmla="*/ 118505 w 1458975"/>
                    <a:gd name="connsiteY7" fmla="*/ 227088 h 897435"/>
                    <a:gd name="connsiteX8" fmla="*/ 13730 w 1458975"/>
                    <a:gd name="connsiteY8" fmla="*/ 372344 h 897435"/>
                    <a:gd name="connsiteX0" fmla="*/ 13730 w 1458975"/>
                    <a:gd name="connsiteY0" fmla="*/ 372344 h 897435"/>
                    <a:gd name="connsiteX1" fmla="*/ 47067 w 1458975"/>
                    <a:gd name="connsiteY1" fmla="*/ 477119 h 897435"/>
                    <a:gd name="connsiteX2" fmla="*/ 244711 w 1458975"/>
                    <a:gd name="connsiteY2" fmla="*/ 517601 h 897435"/>
                    <a:gd name="connsiteX3" fmla="*/ 1144823 w 1458975"/>
                    <a:gd name="connsiteY3" fmla="*/ 698576 h 897435"/>
                    <a:gd name="connsiteX4" fmla="*/ 1354373 w 1458975"/>
                    <a:gd name="connsiteY4" fmla="*/ 896219 h 897435"/>
                    <a:gd name="connsiteX5" fmla="*/ 1447242 w 1458975"/>
                    <a:gd name="connsiteY5" fmla="*/ 765251 h 897435"/>
                    <a:gd name="connsiteX6" fmla="*/ 1377863 w 1458975"/>
                    <a:gd name="connsiteY6" fmla="*/ 538175 h 897435"/>
                    <a:gd name="connsiteX7" fmla="*/ 118505 w 1458975"/>
                    <a:gd name="connsiteY7" fmla="*/ 227088 h 897435"/>
                    <a:gd name="connsiteX8" fmla="*/ 13730 w 1458975"/>
                    <a:gd name="connsiteY8" fmla="*/ 372344 h 897435"/>
                    <a:gd name="connsiteX0" fmla="*/ 21618 w 1466863"/>
                    <a:gd name="connsiteY0" fmla="*/ 372344 h 897435"/>
                    <a:gd name="connsiteX1" fmla="*/ 54955 w 1466863"/>
                    <a:gd name="connsiteY1" fmla="*/ 477119 h 897435"/>
                    <a:gd name="connsiteX2" fmla="*/ 252599 w 1466863"/>
                    <a:gd name="connsiteY2" fmla="*/ 517601 h 897435"/>
                    <a:gd name="connsiteX3" fmla="*/ 1152711 w 1466863"/>
                    <a:gd name="connsiteY3" fmla="*/ 698576 h 897435"/>
                    <a:gd name="connsiteX4" fmla="*/ 1362261 w 1466863"/>
                    <a:gd name="connsiteY4" fmla="*/ 896219 h 897435"/>
                    <a:gd name="connsiteX5" fmla="*/ 1455130 w 1466863"/>
                    <a:gd name="connsiteY5" fmla="*/ 765251 h 897435"/>
                    <a:gd name="connsiteX6" fmla="*/ 1385751 w 1466863"/>
                    <a:gd name="connsiteY6" fmla="*/ 538175 h 897435"/>
                    <a:gd name="connsiteX7" fmla="*/ 126393 w 1466863"/>
                    <a:gd name="connsiteY7" fmla="*/ 227088 h 897435"/>
                    <a:gd name="connsiteX8" fmla="*/ 21618 w 1466863"/>
                    <a:gd name="connsiteY8" fmla="*/ 372344 h 897435"/>
                    <a:gd name="connsiteX0" fmla="*/ 22362 w 1467607"/>
                    <a:gd name="connsiteY0" fmla="*/ 372344 h 897435"/>
                    <a:gd name="connsiteX1" fmla="*/ 55699 w 1467607"/>
                    <a:gd name="connsiteY1" fmla="*/ 477119 h 897435"/>
                    <a:gd name="connsiteX2" fmla="*/ 253343 w 1467607"/>
                    <a:gd name="connsiteY2" fmla="*/ 517601 h 897435"/>
                    <a:gd name="connsiteX3" fmla="*/ 1153455 w 1467607"/>
                    <a:gd name="connsiteY3" fmla="*/ 698576 h 897435"/>
                    <a:gd name="connsiteX4" fmla="*/ 1363005 w 1467607"/>
                    <a:gd name="connsiteY4" fmla="*/ 896219 h 897435"/>
                    <a:gd name="connsiteX5" fmla="*/ 1455874 w 1467607"/>
                    <a:gd name="connsiteY5" fmla="*/ 765251 h 897435"/>
                    <a:gd name="connsiteX6" fmla="*/ 1386495 w 1467607"/>
                    <a:gd name="connsiteY6" fmla="*/ 538175 h 897435"/>
                    <a:gd name="connsiteX7" fmla="*/ 127137 w 1467607"/>
                    <a:gd name="connsiteY7" fmla="*/ 227088 h 897435"/>
                    <a:gd name="connsiteX8" fmla="*/ 22362 w 1467607"/>
                    <a:gd name="connsiteY8" fmla="*/ 372344 h 897435"/>
                    <a:gd name="connsiteX0" fmla="*/ 1389 w 1446634"/>
                    <a:gd name="connsiteY0" fmla="*/ 372344 h 897435"/>
                    <a:gd name="connsiteX1" fmla="*/ 34726 w 1446634"/>
                    <a:gd name="connsiteY1" fmla="*/ 477119 h 897435"/>
                    <a:gd name="connsiteX2" fmla="*/ 232370 w 1446634"/>
                    <a:gd name="connsiteY2" fmla="*/ 517601 h 897435"/>
                    <a:gd name="connsiteX3" fmla="*/ 1132482 w 1446634"/>
                    <a:gd name="connsiteY3" fmla="*/ 698576 h 897435"/>
                    <a:gd name="connsiteX4" fmla="*/ 1342032 w 1446634"/>
                    <a:gd name="connsiteY4" fmla="*/ 896219 h 897435"/>
                    <a:gd name="connsiteX5" fmla="*/ 1434901 w 1446634"/>
                    <a:gd name="connsiteY5" fmla="*/ 765251 h 897435"/>
                    <a:gd name="connsiteX6" fmla="*/ 1365522 w 1446634"/>
                    <a:gd name="connsiteY6" fmla="*/ 538175 h 897435"/>
                    <a:gd name="connsiteX7" fmla="*/ 106164 w 1446634"/>
                    <a:gd name="connsiteY7" fmla="*/ 227088 h 897435"/>
                    <a:gd name="connsiteX8" fmla="*/ 1389 w 1446634"/>
                    <a:gd name="connsiteY8" fmla="*/ 372344 h 897435"/>
                    <a:gd name="connsiteX0" fmla="*/ 1389 w 1446634"/>
                    <a:gd name="connsiteY0" fmla="*/ 372344 h 897435"/>
                    <a:gd name="connsiteX1" fmla="*/ 34726 w 1446634"/>
                    <a:gd name="connsiteY1" fmla="*/ 477119 h 897435"/>
                    <a:gd name="connsiteX2" fmla="*/ 232370 w 1446634"/>
                    <a:gd name="connsiteY2" fmla="*/ 517601 h 897435"/>
                    <a:gd name="connsiteX3" fmla="*/ 1132482 w 1446634"/>
                    <a:gd name="connsiteY3" fmla="*/ 698576 h 897435"/>
                    <a:gd name="connsiteX4" fmla="*/ 1342032 w 1446634"/>
                    <a:gd name="connsiteY4" fmla="*/ 896219 h 897435"/>
                    <a:gd name="connsiteX5" fmla="*/ 1434901 w 1446634"/>
                    <a:gd name="connsiteY5" fmla="*/ 765251 h 897435"/>
                    <a:gd name="connsiteX6" fmla="*/ 1365522 w 1446634"/>
                    <a:gd name="connsiteY6" fmla="*/ 538175 h 897435"/>
                    <a:gd name="connsiteX7" fmla="*/ 106164 w 1446634"/>
                    <a:gd name="connsiteY7" fmla="*/ 227088 h 897435"/>
                    <a:gd name="connsiteX8" fmla="*/ 1389 w 1446634"/>
                    <a:gd name="connsiteY8" fmla="*/ 372344 h 897435"/>
                    <a:gd name="connsiteX0" fmla="*/ 1389 w 1446634"/>
                    <a:gd name="connsiteY0" fmla="*/ 372344 h 897435"/>
                    <a:gd name="connsiteX1" fmla="*/ 34726 w 1446634"/>
                    <a:gd name="connsiteY1" fmla="*/ 477119 h 897435"/>
                    <a:gd name="connsiteX2" fmla="*/ 232370 w 1446634"/>
                    <a:gd name="connsiteY2" fmla="*/ 517601 h 897435"/>
                    <a:gd name="connsiteX3" fmla="*/ 1132482 w 1446634"/>
                    <a:gd name="connsiteY3" fmla="*/ 698576 h 897435"/>
                    <a:gd name="connsiteX4" fmla="*/ 1342032 w 1446634"/>
                    <a:gd name="connsiteY4" fmla="*/ 896219 h 897435"/>
                    <a:gd name="connsiteX5" fmla="*/ 1434901 w 1446634"/>
                    <a:gd name="connsiteY5" fmla="*/ 765251 h 897435"/>
                    <a:gd name="connsiteX6" fmla="*/ 1365522 w 1446634"/>
                    <a:gd name="connsiteY6" fmla="*/ 538175 h 897435"/>
                    <a:gd name="connsiteX7" fmla="*/ 106164 w 1446634"/>
                    <a:gd name="connsiteY7" fmla="*/ 227088 h 897435"/>
                    <a:gd name="connsiteX8" fmla="*/ 1389 w 1446634"/>
                    <a:gd name="connsiteY8" fmla="*/ 372344 h 897435"/>
                    <a:gd name="connsiteX0" fmla="*/ 1389 w 1444539"/>
                    <a:gd name="connsiteY0" fmla="*/ 372344 h 897435"/>
                    <a:gd name="connsiteX1" fmla="*/ 34726 w 1444539"/>
                    <a:gd name="connsiteY1" fmla="*/ 477119 h 897435"/>
                    <a:gd name="connsiteX2" fmla="*/ 232370 w 1444539"/>
                    <a:gd name="connsiteY2" fmla="*/ 517601 h 897435"/>
                    <a:gd name="connsiteX3" fmla="*/ 1132482 w 1444539"/>
                    <a:gd name="connsiteY3" fmla="*/ 698576 h 897435"/>
                    <a:gd name="connsiteX4" fmla="*/ 1342032 w 1444539"/>
                    <a:gd name="connsiteY4" fmla="*/ 896219 h 897435"/>
                    <a:gd name="connsiteX5" fmla="*/ 1434901 w 1444539"/>
                    <a:gd name="connsiteY5" fmla="*/ 765251 h 897435"/>
                    <a:gd name="connsiteX6" fmla="*/ 1365522 w 1444539"/>
                    <a:gd name="connsiteY6" fmla="*/ 538175 h 897435"/>
                    <a:gd name="connsiteX7" fmla="*/ 106164 w 1444539"/>
                    <a:gd name="connsiteY7" fmla="*/ 227088 h 897435"/>
                    <a:gd name="connsiteX8" fmla="*/ 1389 w 1444539"/>
                    <a:gd name="connsiteY8" fmla="*/ 372344 h 897435"/>
                    <a:gd name="connsiteX0" fmla="*/ 1389 w 1444539"/>
                    <a:gd name="connsiteY0" fmla="*/ 372344 h 897435"/>
                    <a:gd name="connsiteX1" fmla="*/ 34726 w 1444539"/>
                    <a:gd name="connsiteY1" fmla="*/ 477119 h 897435"/>
                    <a:gd name="connsiteX2" fmla="*/ 232370 w 1444539"/>
                    <a:gd name="connsiteY2" fmla="*/ 517601 h 897435"/>
                    <a:gd name="connsiteX3" fmla="*/ 1132482 w 1444539"/>
                    <a:gd name="connsiteY3" fmla="*/ 698576 h 897435"/>
                    <a:gd name="connsiteX4" fmla="*/ 1342032 w 1444539"/>
                    <a:gd name="connsiteY4" fmla="*/ 896219 h 897435"/>
                    <a:gd name="connsiteX5" fmla="*/ 1434901 w 1444539"/>
                    <a:gd name="connsiteY5" fmla="*/ 765251 h 897435"/>
                    <a:gd name="connsiteX6" fmla="*/ 1365522 w 1444539"/>
                    <a:gd name="connsiteY6" fmla="*/ 538175 h 897435"/>
                    <a:gd name="connsiteX7" fmla="*/ 106164 w 1444539"/>
                    <a:gd name="connsiteY7" fmla="*/ 227088 h 897435"/>
                    <a:gd name="connsiteX8" fmla="*/ 1389 w 1444539"/>
                    <a:gd name="connsiteY8" fmla="*/ 372344 h 897435"/>
                    <a:gd name="connsiteX0" fmla="*/ 1389 w 1444539"/>
                    <a:gd name="connsiteY0" fmla="*/ 372343 h 897434"/>
                    <a:gd name="connsiteX1" fmla="*/ 34726 w 1444539"/>
                    <a:gd name="connsiteY1" fmla="*/ 477118 h 897434"/>
                    <a:gd name="connsiteX2" fmla="*/ 232370 w 1444539"/>
                    <a:gd name="connsiteY2" fmla="*/ 517600 h 897434"/>
                    <a:gd name="connsiteX3" fmla="*/ 1132482 w 1444539"/>
                    <a:gd name="connsiteY3" fmla="*/ 698575 h 897434"/>
                    <a:gd name="connsiteX4" fmla="*/ 1342032 w 1444539"/>
                    <a:gd name="connsiteY4" fmla="*/ 896218 h 897434"/>
                    <a:gd name="connsiteX5" fmla="*/ 1434901 w 1444539"/>
                    <a:gd name="connsiteY5" fmla="*/ 765250 h 897434"/>
                    <a:gd name="connsiteX6" fmla="*/ 1365522 w 1444539"/>
                    <a:gd name="connsiteY6" fmla="*/ 538175 h 897434"/>
                    <a:gd name="connsiteX7" fmla="*/ 106164 w 1444539"/>
                    <a:gd name="connsiteY7" fmla="*/ 227087 h 897434"/>
                    <a:gd name="connsiteX8" fmla="*/ 1389 w 1444539"/>
                    <a:gd name="connsiteY8" fmla="*/ 372343 h 897434"/>
                    <a:gd name="connsiteX0" fmla="*/ 1389 w 1444539"/>
                    <a:gd name="connsiteY0" fmla="*/ 386258 h 911349"/>
                    <a:gd name="connsiteX1" fmla="*/ 34726 w 1444539"/>
                    <a:gd name="connsiteY1" fmla="*/ 491033 h 911349"/>
                    <a:gd name="connsiteX2" fmla="*/ 232370 w 1444539"/>
                    <a:gd name="connsiteY2" fmla="*/ 531515 h 911349"/>
                    <a:gd name="connsiteX3" fmla="*/ 1132482 w 1444539"/>
                    <a:gd name="connsiteY3" fmla="*/ 712490 h 911349"/>
                    <a:gd name="connsiteX4" fmla="*/ 1342032 w 1444539"/>
                    <a:gd name="connsiteY4" fmla="*/ 910133 h 911349"/>
                    <a:gd name="connsiteX5" fmla="*/ 1434901 w 1444539"/>
                    <a:gd name="connsiteY5" fmla="*/ 779165 h 911349"/>
                    <a:gd name="connsiteX6" fmla="*/ 1365522 w 1444539"/>
                    <a:gd name="connsiteY6" fmla="*/ 552090 h 911349"/>
                    <a:gd name="connsiteX7" fmla="*/ 106164 w 1444539"/>
                    <a:gd name="connsiteY7" fmla="*/ 241002 h 911349"/>
                    <a:gd name="connsiteX8" fmla="*/ 1389 w 1444539"/>
                    <a:gd name="connsiteY8" fmla="*/ 386258 h 911349"/>
                    <a:gd name="connsiteX0" fmla="*/ 1389 w 1444539"/>
                    <a:gd name="connsiteY0" fmla="*/ 531142 h 1056233"/>
                    <a:gd name="connsiteX1" fmla="*/ 34726 w 1444539"/>
                    <a:gd name="connsiteY1" fmla="*/ 635917 h 1056233"/>
                    <a:gd name="connsiteX2" fmla="*/ 232370 w 1444539"/>
                    <a:gd name="connsiteY2" fmla="*/ 676399 h 1056233"/>
                    <a:gd name="connsiteX3" fmla="*/ 1132482 w 1444539"/>
                    <a:gd name="connsiteY3" fmla="*/ 857374 h 1056233"/>
                    <a:gd name="connsiteX4" fmla="*/ 1342032 w 1444539"/>
                    <a:gd name="connsiteY4" fmla="*/ 1055017 h 1056233"/>
                    <a:gd name="connsiteX5" fmla="*/ 1434901 w 1444539"/>
                    <a:gd name="connsiteY5" fmla="*/ 924049 h 1056233"/>
                    <a:gd name="connsiteX6" fmla="*/ 1365522 w 1444539"/>
                    <a:gd name="connsiteY6" fmla="*/ 696974 h 1056233"/>
                    <a:gd name="connsiteX7" fmla="*/ 106164 w 1444539"/>
                    <a:gd name="connsiteY7" fmla="*/ 385886 h 1056233"/>
                    <a:gd name="connsiteX8" fmla="*/ 1389 w 1444539"/>
                    <a:gd name="connsiteY8" fmla="*/ 531142 h 1056233"/>
                    <a:gd name="connsiteX0" fmla="*/ 1389 w 1444539"/>
                    <a:gd name="connsiteY0" fmla="*/ 531142 h 1063761"/>
                    <a:gd name="connsiteX1" fmla="*/ 34726 w 1444539"/>
                    <a:gd name="connsiteY1" fmla="*/ 635917 h 1063761"/>
                    <a:gd name="connsiteX2" fmla="*/ 232370 w 1444539"/>
                    <a:gd name="connsiteY2" fmla="*/ 676399 h 1063761"/>
                    <a:gd name="connsiteX3" fmla="*/ 1132482 w 1444539"/>
                    <a:gd name="connsiteY3" fmla="*/ 857374 h 1063761"/>
                    <a:gd name="connsiteX4" fmla="*/ 1342032 w 1444539"/>
                    <a:gd name="connsiteY4" fmla="*/ 1055017 h 1063761"/>
                    <a:gd name="connsiteX5" fmla="*/ 1434901 w 1444539"/>
                    <a:gd name="connsiteY5" fmla="*/ 924049 h 1063761"/>
                    <a:gd name="connsiteX6" fmla="*/ 1365522 w 1444539"/>
                    <a:gd name="connsiteY6" fmla="*/ 696974 h 1063761"/>
                    <a:gd name="connsiteX7" fmla="*/ 106164 w 1444539"/>
                    <a:gd name="connsiteY7" fmla="*/ 385886 h 1063761"/>
                    <a:gd name="connsiteX8" fmla="*/ 1389 w 1444539"/>
                    <a:gd name="connsiteY8" fmla="*/ 531142 h 1063761"/>
                    <a:gd name="connsiteX0" fmla="*/ 1389 w 1444539"/>
                    <a:gd name="connsiteY0" fmla="*/ 531142 h 1063761"/>
                    <a:gd name="connsiteX1" fmla="*/ 34726 w 1444539"/>
                    <a:gd name="connsiteY1" fmla="*/ 635917 h 1063761"/>
                    <a:gd name="connsiteX2" fmla="*/ 232370 w 1444539"/>
                    <a:gd name="connsiteY2" fmla="*/ 676399 h 1063761"/>
                    <a:gd name="connsiteX3" fmla="*/ 1132482 w 1444539"/>
                    <a:gd name="connsiteY3" fmla="*/ 857374 h 1063761"/>
                    <a:gd name="connsiteX4" fmla="*/ 1342032 w 1444539"/>
                    <a:gd name="connsiteY4" fmla="*/ 1055017 h 1063761"/>
                    <a:gd name="connsiteX5" fmla="*/ 1434901 w 1444539"/>
                    <a:gd name="connsiteY5" fmla="*/ 924049 h 1063761"/>
                    <a:gd name="connsiteX6" fmla="*/ 1365522 w 1444539"/>
                    <a:gd name="connsiteY6" fmla="*/ 696974 h 1063761"/>
                    <a:gd name="connsiteX7" fmla="*/ 106164 w 1444539"/>
                    <a:gd name="connsiteY7" fmla="*/ 385886 h 1063761"/>
                    <a:gd name="connsiteX8" fmla="*/ 1389 w 1444539"/>
                    <a:gd name="connsiteY8" fmla="*/ 531142 h 1063761"/>
                    <a:gd name="connsiteX0" fmla="*/ 1389 w 1444539"/>
                    <a:gd name="connsiteY0" fmla="*/ 531142 h 1063761"/>
                    <a:gd name="connsiteX1" fmla="*/ 34726 w 1444539"/>
                    <a:gd name="connsiteY1" fmla="*/ 635917 h 1063761"/>
                    <a:gd name="connsiteX2" fmla="*/ 232370 w 1444539"/>
                    <a:gd name="connsiteY2" fmla="*/ 676399 h 1063761"/>
                    <a:gd name="connsiteX3" fmla="*/ 1132482 w 1444539"/>
                    <a:gd name="connsiteY3" fmla="*/ 857374 h 1063761"/>
                    <a:gd name="connsiteX4" fmla="*/ 1342032 w 1444539"/>
                    <a:gd name="connsiteY4" fmla="*/ 1055017 h 1063761"/>
                    <a:gd name="connsiteX5" fmla="*/ 1434901 w 1444539"/>
                    <a:gd name="connsiteY5" fmla="*/ 924049 h 1063761"/>
                    <a:gd name="connsiteX6" fmla="*/ 1365522 w 1444539"/>
                    <a:gd name="connsiteY6" fmla="*/ 696974 h 1063761"/>
                    <a:gd name="connsiteX7" fmla="*/ 106164 w 1444539"/>
                    <a:gd name="connsiteY7" fmla="*/ 385886 h 1063761"/>
                    <a:gd name="connsiteX8" fmla="*/ 1389 w 1444539"/>
                    <a:gd name="connsiteY8" fmla="*/ 531142 h 1063761"/>
                    <a:gd name="connsiteX0" fmla="*/ 1389 w 1444539"/>
                    <a:gd name="connsiteY0" fmla="*/ 531142 h 1063761"/>
                    <a:gd name="connsiteX1" fmla="*/ 34726 w 1444539"/>
                    <a:gd name="connsiteY1" fmla="*/ 635917 h 1063761"/>
                    <a:gd name="connsiteX2" fmla="*/ 232370 w 1444539"/>
                    <a:gd name="connsiteY2" fmla="*/ 676399 h 1063761"/>
                    <a:gd name="connsiteX3" fmla="*/ 1132482 w 1444539"/>
                    <a:gd name="connsiteY3" fmla="*/ 857374 h 1063761"/>
                    <a:gd name="connsiteX4" fmla="*/ 1342032 w 1444539"/>
                    <a:gd name="connsiteY4" fmla="*/ 1055017 h 1063761"/>
                    <a:gd name="connsiteX5" fmla="*/ 1434901 w 1444539"/>
                    <a:gd name="connsiteY5" fmla="*/ 924049 h 1063761"/>
                    <a:gd name="connsiteX6" fmla="*/ 1365522 w 1444539"/>
                    <a:gd name="connsiteY6" fmla="*/ 696974 h 1063761"/>
                    <a:gd name="connsiteX7" fmla="*/ 106164 w 1444539"/>
                    <a:gd name="connsiteY7" fmla="*/ 385886 h 1063761"/>
                    <a:gd name="connsiteX8" fmla="*/ 1389 w 1444539"/>
                    <a:gd name="connsiteY8" fmla="*/ 531142 h 1063761"/>
                    <a:gd name="connsiteX0" fmla="*/ 1389 w 1444539"/>
                    <a:gd name="connsiteY0" fmla="*/ 531142 h 1063761"/>
                    <a:gd name="connsiteX1" fmla="*/ 34726 w 1444539"/>
                    <a:gd name="connsiteY1" fmla="*/ 635917 h 1063761"/>
                    <a:gd name="connsiteX2" fmla="*/ 232370 w 1444539"/>
                    <a:gd name="connsiteY2" fmla="*/ 676399 h 1063761"/>
                    <a:gd name="connsiteX3" fmla="*/ 1132482 w 1444539"/>
                    <a:gd name="connsiteY3" fmla="*/ 857374 h 1063761"/>
                    <a:gd name="connsiteX4" fmla="*/ 1342032 w 1444539"/>
                    <a:gd name="connsiteY4" fmla="*/ 1055017 h 1063761"/>
                    <a:gd name="connsiteX5" fmla="*/ 1434901 w 1444539"/>
                    <a:gd name="connsiteY5" fmla="*/ 924049 h 1063761"/>
                    <a:gd name="connsiteX6" fmla="*/ 1365522 w 1444539"/>
                    <a:gd name="connsiteY6" fmla="*/ 696974 h 1063761"/>
                    <a:gd name="connsiteX7" fmla="*/ 106164 w 1444539"/>
                    <a:gd name="connsiteY7" fmla="*/ 385886 h 1063761"/>
                    <a:gd name="connsiteX8" fmla="*/ 1389 w 1444539"/>
                    <a:gd name="connsiteY8" fmla="*/ 531142 h 1063761"/>
                    <a:gd name="connsiteX0" fmla="*/ 1389 w 1447168"/>
                    <a:gd name="connsiteY0" fmla="*/ 531142 h 1063761"/>
                    <a:gd name="connsiteX1" fmla="*/ 34726 w 1447168"/>
                    <a:gd name="connsiteY1" fmla="*/ 635917 h 1063761"/>
                    <a:gd name="connsiteX2" fmla="*/ 232370 w 1447168"/>
                    <a:gd name="connsiteY2" fmla="*/ 676399 h 1063761"/>
                    <a:gd name="connsiteX3" fmla="*/ 1132482 w 1447168"/>
                    <a:gd name="connsiteY3" fmla="*/ 857374 h 1063761"/>
                    <a:gd name="connsiteX4" fmla="*/ 1342032 w 1447168"/>
                    <a:gd name="connsiteY4" fmla="*/ 1055017 h 1063761"/>
                    <a:gd name="connsiteX5" fmla="*/ 1437530 w 1447168"/>
                    <a:gd name="connsiteY5" fmla="*/ 912998 h 1063761"/>
                    <a:gd name="connsiteX6" fmla="*/ 1365522 w 1447168"/>
                    <a:gd name="connsiteY6" fmla="*/ 696974 h 1063761"/>
                    <a:gd name="connsiteX7" fmla="*/ 106164 w 1447168"/>
                    <a:gd name="connsiteY7" fmla="*/ 385886 h 1063761"/>
                    <a:gd name="connsiteX8" fmla="*/ 1389 w 1447168"/>
                    <a:gd name="connsiteY8" fmla="*/ 531142 h 1063761"/>
                    <a:gd name="connsiteX0" fmla="*/ 1389 w 1447168"/>
                    <a:gd name="connsiteY0" fmla="*/ 531142 h 1063761"/>
                    <a:gd name="connsiteX1" fmla="*/ 34726 w 1447168"/>
                    <a:gd name="connsiteY1" fmla="*/ 635917 h 1063761"/>
                    <a:gd name="connsiteX2" fmla="*/ 232370 w 1447168"/>
                    <a:gd name="connsiteY2" fmla="*/ 676399 h 1063761"/>
                    <a:gd name="connsiteX3" fmla="*/ 1132482 w 1447168"/>
                    <a:gd name="connsiteY3" fmla="*/ 857374 h 1063761"/>
                    <a:gd name="connsiteX4" fmla="*/ 1342032 w 1447168"/>
                    <a:gd name="connsiteY4" fmla="*/ 1055017 h 1063761"/>
                    <a:gd name="connsiteX5" fmla="*/ 1437530 w 1447168"/>
                    <a:gd name="connsiteY5" fmla="*/ 912998 h 1063761"/>
                    <a:gd name="connsiteX6" fmla="*/ 1365522 w 1447168"/>
                    <a:gd name="connsiteY6" fmla="*/ 696974 h 1063761"/>
                    <a:gd name="connsiteX7" fmla="*/ 106164 w 1447168"/>
                    <a:gd name="connsiteY7" fmla="*/ 385886 h 1063761"/>
                    <a:gd name="connsiteX8" fmla="*/ 1389 w 1447168"/>
                    <a:gd name="connsiteY8" fmla="*/ 531142 h 1063761"/>
                    <a:gd name="connsiteX0" fmla="*/ 1389 w 1447167"/>
                    <a:gd name="connsiteY0" fmla="*/ 531142 h 1063761"/>
                    <a:gd name="connsiteX1" fmla="*/ 34726 w 1447167"/>
                    <a:gd name="connsiteY1" fmla="*/ 635917 h 1063761"/>
                    <a:gd name="connsiteX2" fmla="*/ 232370 w 1447167"/>
                    <a:gd name="connsiteY2" fmla="*/ 676399 h 1063761"/>
                    <a:gd name="connsiteX3" fmla="*/ 1132482 w 1447167"/>
                    <a:gd name="connsiteY3" fmla="*/ 857374 h 1063761"/>
                    <a:gd name="connsiteX4" fmla="*/ 1342032 w 1447167"/>
                    <a:gd name="connsiteY4" fmla="*/ 1055017 h 1063761"/>
                    <a:gd name="connsiteX5" fmla="*/ 1437529 w 1447167"/>
                    <a:gd name="connsiteY5" fmla="*/ 912998 h 1063761"/>
                    <a:gd name="connsiteX6" fmla="*/ 1365522 w 1447167"/>
                    <a:gd name="connsiteY6" fmla="*/ 696974 h 1063761"/>
                    <a:gd name="connsiteX7" fmla="*/ 106164 w 1447167"/>
                    <a:gd name="connsiteY7" fmla="*/ 385886 h 1063761"/>
                    <a:gd name="connsiteX8" fmla="*/ 1389 w 1447167"/>
                    <a:gd name="connsiteY8" fmla="*/ 531142 h 1063761"/>
                    <a:gd name="connsiteX0" fmla="*/ 1389 w 1447167"/>
                    <a:gd name="connsiteY0" fmla="*/ 531142 h 1063761"/>
                    <a:gd name="connsiteX1" fmla="*/ 34726 w 1447167"/>
                    <a:gd name="connsiteY1" fmla="*/ 635917 h 1063761"/>
                    <a:gd name="connsiteX2" fmla="*/ 232370 w 1447167"/>
                    <a:gd name="connsiteY2" fmla="*/ 676399 h 1063761"/>
                    <a:gd name="connsiteX3" fmla="*/ 1132482 w 1447167"/>
                    <a:gd name="connsiteY3" fmla="*/ 857374 h 1063761"/>
                    <a:gd name="connsiteX4" fmla="*/ 1342032 w 1447167"/>
                    <a:gd name="connsiteY4" fmla="*/ 1055017 h 1063761"/>
                    <a:gd name="connsiteX5" fmla="*/ 1437529 w 1447167"/>
                    <a:gd name="connsiteY5" fmla="*/ 912998 h 1063761"/>
                    <a:gd name="connsiteX6" fmla="*/ 1365522 w 1447167"/>
                    <a:gd name="connsiteY6" fmla="*/ 696974 h 1063761"/>
                    <a:gd name="connsiteX7" fmla="*/ 106164 w 1447167"/>
                    <a:gd name="connsiteY7" fmla="*/ 385886 h 1063761"/>
                    <a:gd name="connsiteX8" fmla="*/ 1389 w 1447167"/>
                    <a:gd name="connsiteY8" fmla="*/ 531142 h 1063761"/>
                    <a:gd name="connsiteX0" fmla="*/ 221799 w 1562802"/>
                    <a:gd name="connsiteY0" fmla="*/ 385886 h 1063761"/>
                    <a:gd name="connsiteX1" fmla="*/ 150361 w 1562802"/>
                    <a:gd name="connsiteY1" fmla="*/ 635917 h 1063761"/>
                    <a:gd name="connsiteX2" fmla="*/ 348005 w 1562802"/>
                    <a:gd name="connsiteY2" fmla="*/ 676399 h 1063761"/>
                    <a:gd name="connsiteX3" fmla="*/ 1248117 w 1562802"/>
                    <a:gd name="connsiteY3" fmla="*/ 857374 h 1063761"/>
                    <a:gd name="connsiteX4" fmla="*/ 1457667 w 1562802"/>
                    <a:gd name="connsiteY4" fmla="*/ 1055017 h 1063761"/>
                    <a:gd name="connsiteX5" fmla="*/ 1553164 w 1562802"/>
                    <a:gd name="connsiteY5" fmla="*/ 912998 h 1063761"/>
                    <a:gd name="connsiteX6" fmla="*/ 1481157 w 1562802"/>
                    <a:gd name="connsiteY6" fmla="*/ 696974 h 1063761"/>
                    <a:gd name="connsiteX7" fmla="*/ 221799 w 1562802"/>
                    <a:gd name="connsiteY7" fmla="*/ 385886 h 1063761"/>
                    <a:gd name="connsiteX0" fmla="*/ 135962 w 1476965"/>
                    <a:gd name="connsiteY0" fmla="*/ 385886 h 1063761"/>
                    <a:gd name="connsiteX1" fmla="*/ 64524 w 1476965"/>
                    <a:gd name="connsiteY1" fmla="*/ 635917 h 1063761"/>
                    <a:gd name="connsiteX2" fmla="*/ 262168 w 1476965"/>
                    <a:gd name="connsiteY2" fmla="*/ 676399 h 1063761"/>
                    <a:gd name="connsiteX3" fmla="*/ 1162280 w 1476965"/>
                    <a:gd name="connsiteY3" fmla="*/ 857374 h 1063761"/>
                    <a:gd name="connsiteX4" fmla="*/ 1371830 w 1476965"/>
                    <a:gd name="connsiteY4" fmla="*/ 1055017 h 1063761"/>
                    <a:gd name="connsiteX5" fmla="*/ 1467327 w 1476965"/>
                    <a:gd name="connsiteY5" fmla="*/ 912998 h 1063761"/>
                    <a:gd name="connsiteX6" fmla="*/ 1395320 w 1476965"/>
                    <a:gd name="connsiteY6" fmla="*/ 696974 h 1063761"/>
                    <a:gd name="connsiteX7" fmla="*/ 135962 w 1476965"/>
                    <a:gd name="connsiteY7" fmla="*/ 385886 h 1063761"/>
                    <a:gd name="connsiteX0" fmla="*/ 119752 w 1460755"/>
                    <a:gd name="connsiteY0" fmla="*/ 385886 h 1063761"/>
                    <a:gd name="connsiteX1" fmla="*/ 48314 w 1460755"/>
                    <a:gd name="connsiteY1" fmla="*/ 635917 h 1063761"/>
                    <a:gd name="connsiteX2" fmla="*/ 245958 w 1460755"/>
                    <a:gd name="connsiteY2" fmla="*/ 676399 h 1063761"/>
                    <a:gd name="connsiteX3" fmla="*/ 1146070 w 1460755"/>
                    <a:gd name="connsiteY3" fmla="*/ 857374 h 1063761"/>
                    <a:gd name="connsiteX4" fmla="*/ 1355620 w 1460755"/>
                    <a:gd name="connsiteY4" fmla="*/ 1055017 h 1063761"/>
                    <a:gd name="connsiteX5" fmla="*/ 1451117 w 1460755"/>
                    <a:gd name="connsiteY5" fmla="*/ 912998 h 1063761"/>
                    <a:gd name="connsiteX6" fmla="*/ 1379110 w 1460755"/>
                    <a:gd name="connsiteY6" fmla="*/ 696974 h 1063761"/>
                    <a:gd name="connsiteX7" fmla="*/ 119752 w 1460755"/>
                    <a:gd name="connsiteY7" fmla="*/ 385886 h 1063761"/>
                    <a:gd name="connsiteX0" fmla="*/ 122877 w 1463880"/>
                    <a:gd name="connsiteY0" fmla="*/ 385886 h 1063761"/>
                    <a:gd name="connsiteX1" fmla="*/ 51439 w 1463880"/>
                    <a:gd name="connsiteY1" fmla="*/ 635917 h 1063761"/>
                    <a:gd name="connsiteX2" fmla="*/ 249083 w 1463880"/>
                    <a:gd name="connsiteY2" fmla="*/ 676399 h 1063761"/>
                    <a:gd name="connsiteX3" fmla="*/ 1149195 w 1463880"/>
                    <a:gd name="connsiteY3" fmla="*/ 857374 h 1063761"/>
                    <a:gd name="connsiteX4" fmla="*/ 1358745 w 1463880"/>
                    <a:gd name="connsiteY4" fmla="*/ 1055017 h 1063761"/>
                    <a:gd name="connsiteX5" fmla="*/ 1454242 w 1463880"/>
                    <a:gd name="connsiteY5" fmla="*/ 912998 h 1063761"/>
                    <a:gd name="connsiteX6" fmla="*/ 1382235 w 1463880"/>
                    <a:gd name="connsiteY6" fmla="*/ 696974 h 1063761"/>
                    <a:gd name="connsiteX7" fmla="*/ 122877 w 1463880"/>
                    <a:gd name="connsiteY7" fmla="*/ 385886 h 1063761"/>
                    <a:gd name="connsiteX0" fmla="*/ 122877 w 1463880"/>
                    <a:gd name="connsiteY0" fmla="*/ 385886 h 1063761"/>
                    <a:gd name="connsiteX1" fmla="*/ 51439 w 1463880"/>
                    <a:gd name="connsiteY1" fmla="*/ 635917 h 1063761"/>
                    <a:gd name="connsiteX2" fmla="*/ 249083 w 1463880"/>
                    <a:gd name="connsiteY2" fmla="*/ 676399 h 1063761"/>
                    <a:gd name="connsiteX3" fmla="*/ 1149195 w 1463880"/>
                    <a:gd name="connsiteY3" fmla="*/ 857374 h 1063761"/>
                    <a:gd name="connsiteX4" fmla="*/ 1358745 w 1463880"/>
                    <a:gd name="connsiteY4" fmla="*/ 1055017 h 1063761"/>
                    <a:gd name="connsiteX5" fmla="*/ 1454242 w 1463880"/>
                    <a:gd name="connsiteY5" fmla="*/ 912998 h 1063761"/>
                    <a:gd name="connsiteX6" fmla="*/ 1382235 w 1463880"/>
                    <a:gd name="connsiteY6" fmla="*/ 696974 h 1063761"/>
                    <a:gd name="connsiteX7" fmla="*/ 122877 w 1463880"/>
                    <a:gd name="connsiteY7" fmla="*/ 385886 h 1063761"/>
                    <a:gd name="connsiteX0" fmla="*/ 122877 w 1463880"/>
                    <a:gd name="connsiteY0" fmla="*/ 385886 h 1063761"/>
                    <a:gd name="connsiteX1" fmla="*/ 51439 w 1463880"/>
                    <a:gd name="connsiteY1" fmla="*/ 635917 h 1063761"/>
                    <a:gd name="connsiteX2" fmla="*/ 249083 w 1463880"/>
                    <a:gd name="connsiteY2" fmla="*/ 676399 h 1063761"/>
                    <a:gd name="connsiteX3" fmla="*/ 1149195 w 1463880"/>
                    <a:gd name="connsiteY3" fmla="*/ 857374 h 1063761"/>
                    <a:gd name="connsiteX4" fmla="*/ 1358745 w 1463880"/>
                    <a:gd name="connsiteY4" fmla="*/ 1055017 h 1063761"/>
                    <a:gd name="connsiteX5" fmla="*/ 1454242 w 1463880"/>
                    <a:gd name="connsiteY5" fmla="*/ 912998 h 1063761"/>
                    <a:gd name="connsiteX6" fmla="*/ 1382235 w 1463880"/>
                    <a:gd name="connsiteY6" fmla="*/ 696974 h 1063761"/>
                    <a:gd name="connsiteX7" fmla="*/ 122877 w 1463880"/>
                    <a:gd name="connsiteY7" fmla="*/ 385886 h 1063761"/>
                    <a:gd name="connsiteX0" fmla="*/ 122877 w 1463880"/>
                    <a:gd name="connsiteY0" fmla="*/ 385886 h 1063761"/>
                    <a:gd name="connsiteX1" fmla="*/ 51439 w 1463880"/>
                    <a:gd name="connsiteY1" fmla="*/ 635917 h 1063761"/>
                    <a:gd name="connsiteX2" fmla="*/ 249083 w 1463880"/>
                    <a:gd name="connsiteY2" fmla="*/ 676399 h 1063761"/>
                    <a:gd name="connsiteX3" fmla="*/ 1149195 w 1463880"/>
                    <a:gd name="connsiteY3" fmla="*/ 857374 h 1063761"/>
                    <a:gd name="connsiteX4" fmla="*/ 1358745 w 1463880"/>
                    <a:gd name="connsiteY4" fmla="*/ 1055017 h 1063761"/>
                    <a:gd name="connsiteX5" fmla="*/ 1454242 w 1463880"/>
                    <a:gd name="connsiteY5" fmla="*/ 912998 h 1063761"/>
                    <a:gd name="connsiteX6" fmla="*/ 1382235 w 1463880"/>
                    <a:gd name="connsiteY6" fmla="*/ 696974 h 1063761"/>
                    <a:gd name="connsiteX7" fmla="*/ 122877 w 1463880"/>
                    <a:gd name="connsiteY7" fmla="*/ 385886 h 1063761"/>
                    <a:gd name="connsiteX0" fmla="*/ 122877 w 1463880"/>
                    <a:gd name="connsiteY0" fmla="*/ 385886 h 1063761"/>
                    <a:gd name="connsiteX1" fmla="*/ 51439 w 1463880"/>
                    <a:gd name="connsiteY1" fmla="*/ 635917 h 1063761"/>
                    <a:gd name="connsiteX2" fmla="*/ 249083 w 1463880"/>
                    <a:gd name="connsiteY2" fmla="*/ 676399 h 1063761"/>
                    <a:gd name="connsiteX3" fmla="*/ 1149195 w 1463880"/>
                    <a:gd name="connsiteY3" fmla="*/ 857374 h 1063761"/>
                    <a:gd name="connsiteX4" fmla="*/ 1358745 w 1463880"/>
                    <a:gd name="connsiteY4" fmla="*/ 1055017 h 1063761"/>
                    <a:gd name="connsiteX5" fmla="*/ 1454242 w 1463880"/>
                    <a:gd name="connsiteY5" fmla="*/ 912998 h 1063761"/>
                    <a:gd name="connsiteX6" fmla="*/ 1382235 w 1463880"/>
                    <a:gd name="connsiteY6" fmla="*/ 696974 h 1063761"/>
                    <a:gd name="connsiteX7" fmla="*/ 122877 w 1463880"/>
                    <a:gd name="connsiteY7" fmla="*/ 385886 h 1063761"/>
                    <a:gd name="connsiteX0" fmla="*/ 125946 w 1466949"/>
                    <a:gd name="connsiteY0" fmla="*/ 385886 h 1063761"/>
                    <a:gd name="connsiteX1" fmla="*/ 54508 w 1466949"/>
                    <a:gd name="connsiteY1" fmla="*/ 635917 h 1063761"/>
                    <a:gd name="connsiteX2" fmla="*/ 252152 w 1466949"/>
                    <a:gd name="connsiteY2" fmla="*/ 676399 h 1063761"/>
                    <a:gd name="connsiteX3" fmla="*/ 1152264 w 1466949"/>
                    <a:gd name="connsiteY3" fmla="*/ 857374 h 1063761"/>
                    <a:gd name="connsiteX4" fmla="*/ 1361814 w 1466949"/>
                    <a:gd name="connsiteY4" fmla="*/ 1055017 h 1063761"/>
                    <a:gd name="connsiteX5" fmla="*/ 1457311 w 1466949"/>
                    <a:gd name="connsiteY5" fmla="*/ 912998 h 1063761"/>
                    <a:gd name="connsiteX6" fmla="*/ 1385304 w 1466949"/>
                    <a:gd name="connsiteY6" fmla="*/ 696974 h 1063761"/>
                    <a:gd name="connsiteX7" fmla="*/ 125946 w 1466949"/>
                    <a:gd name="connsiteY7" fmla="*/ 385886 h 1063761"/>
                    <a:gd name="connsiteX0" fmla="*/ 122877 w 1463880"/>
                    <a:gd name="connsiteY0" fmla="*/ 385886 h 1063761"/>
                    <a:gd name="connsiteX1" fmla="*/ 51439 w 1463880"/>
                    <a:gd name="connsiteY1" fmla="*/ 635917 h 1063761"/>
                    <a:gd name="connsiteX2" fmla="*/ 249083 w 1463880"/>
                    <a:gd name="connsiteY2" fmla="*/ 676399 h 1063761"/>
                    <a:gd name="connsiteX3" fmla="*/ 1149195 w 1463880"/>
                    <a:gd name="connsiteY3" fmla="*/ 857374 h 1063761"/>
                    <a:gd name="connsiteX4" fmla="*/ 1358745 w 1463880"/>
                    <a:gd name="connsiteY4" fmla="*/ 1055017 h 1063761"/>
                    <a:gd name="connsiteX5" fmla="*/ 1454242 w 1463880"/>
                    <a:gd name="connsiteY5" fmla="*/ 912998 h 1063761"/>
                    <a:gd name="connsiteX6" fmla="*/ 1382235 w 1463880"/>
                    <a:gd name="connsiteY6" fmla="*/ 696974 h 1063761"/>
                    <a:gd name="connsiteX7" fmla="*/ 122877 w 1463880"/>
                    <a:gd name="connsiteY7" fmla="*/ 385886 h 1063761"/>
                    <a:gd name="connsiteX0" fmla="*/ 122877 w 1463880"/>
                    <a:gd name="connsiteY0" fmla="*/ 385886 h 1063761"/>
                    <a:gd name="connsiteX1" fmla="*/ 51439 w 1463880"/>
                    <a:gd name="connsiteY1" fmla="*/ 635917 h 1063761"/>
                    <a:gd name="connsiteX2" fmla="*/ 249083 w 1463880"/>
                    <a:gd name="connsiteY2" fmla="*/ 676399 h 1063761"/>
                    <a:gd name="connsiteX3" fmla="*/ 1149195 w 1463880"/>
                    <a:gd name="connsiteY3" fmla="*/ 857374 h 1063761"/>
                    <a:gd name="connsiteX4" fmla="*/ 1358745 w 1463880"/>
                    <a:gd name="connsiteY4" fmla="*/ 1055017 h 1063761"/>
                    <a:gd name="connsiteX5" fmla="*/ 1454242 w 1463880"/>
                    <a:gd name="connsiteY5" fmla="*/ 912998 h 1063761"/>
                    <a:gd name="connsiteX6" fmla="*/ 1382235 w 1463880"/>
                    <a:gd name="connsiteY6" fmla="*/ 696974 h 1063761"/>
                    <a:gd name="connsiteX7" fmla="*/ 122877 w 1463880"/>
                    <a:gd name="connsiteY7" fmla="*/ 385886 h 1063761"/>
                    <a:gd name="connsiteX0" fmla="*/ 122877 w 1463880"/>
                    <a:gd name="connsiteY0" fmla="*/ 385886 h 1063761"/>
                    <a:gd name="connsiteX1" fmla="*/ 51439 w 1463880"/>
                    <a:gd name="connsiteY1" fmla="*/ 635917 h 1063761"/>
                    <a:gd name="connsiteX2" fmla="*/ 249083 w 1463880"/>
                    <a:gd name="connsiteY2" fmla="*/ 676399 h 1063761"/>
                    <a:gd name="connsiteX3" fmla="*/ 1149195 w 1463880"/>
                    <a:gd name="connsiteY3" fmla="*/ 857374 h 1063761"/>
                    <a:gd name="connsiteX4" fmla="*/ 1358745 w 1463880"/>
                    <a:gd name="connsiteY4" fmla="*/ 1055017 h 1063761"/>
                    <a:gd name="connsiteX5" fmla="*/ 1454242 w 1463880"/>
                    <a:gd name="connsiteY5" fmla="*/ 912998 h 1063761"/>
                    <a:gd name="connsiteX6" fmla="*/ 1382235 w 1463880"/>
                    <a:gd name="connsiteY6" fmla="*/ 696974 h 1063761"/>
                    <a:gd name="connsiteX7" fmla="*/ 122877 w 1463880"/>
                    <a:gd name="connsiteY7" fmla="*/ 385886 h 1063761"/>
                    <a:gd name="connsiteX0" fmla="*/ 122877 w 1463880"/>
                    <a:gd name="connsiteY0" fmla="*/ 385886 h 1063761"/>
                    <a:gd name="connsiteX1" fmla="*/ 51439 w 1463880"/>
                    <a:gd name="connsiteY1" fmla="*/ 635917 h 1063761"/>
                    <a:gd name="connsiteX2" fmla="*/ 249083 w 1463880"/>
                    <a:gd name="connsiteY2" fmla="*/ 676399 h 1063761"/>
                    <a:gd name="connsiteX3" fmla="*/ 1149195 w 1463880"/>
                    <a:gd name="connsiteY3" fmla="*/ 857374 h 1063761"/>
                    <a:gd name="connsiteX4" fmla="*/ 1358745 w 1463880"/>
                    <a:gd name="connsiteY4" fmla="*/ 1055017 h 1063761"/>
                    <a:gd name="connsiteX5" fmla="*/ 1454242 w 1463880"/>
                    <a:gd name="connsiteY5" fmla="*/ 912998 h 1063761"/>
                    <a:gd name="connsiteX6" fmla="*/ 1382235 w 1463880"/>
                    <a:gd name="connsiteY6" fmla="*/ 696974 h 1063761"/>
                    <a:gd name="connsiteX7" fmla="*/ 122877 w 1463880"/>
                    <a:gd name="connsiteY7" fmla="*/ 385886 h 1063761"/>
                    <a:gd name="connsiteX0" fmla="*/ 122877 w 1463880"/>
                    <a:gd name="connsiteY0" fmla="*/ 385886 h 1063761"/>
                    <a:gd name="connsiteX1" fmla="*/ 51439 w 1463880"/>
                    <a:gd name="connsiteY1" fmla="*/ 635917 h 1063761"/>
                    <a:gd name="connsiteX2" fmla="*/ 249083 w 1463880"/>
                    <a:gd name="connsiteY2" fmla="*/ 676399 h 1063761"/>
                    <a:gd name="connsiteX3" fmla="*/ 1149195 w 1463880"/>
                    <a:gd name="connsiteY3" fmla="*/ 857374 h 1063761"/>
                    <a:gd name="connsiteX4" fmla="*/ 1358745 w 1463880"/>
                    <a:gd name="connsiteY4" fmla="*/ 1055017 h 1063761"/>
                    <a:gd name="connsiteX5" fmla="*/ 1454242 w 1463880"/>
                    <a:gd name="connsiteY5" fmla="*/ 912998 h 1063761"/>
                    <a:gd name="connsiteX6" fmla="*/ 1382235 w 1463880"/>
                    <a:gd name="connsiteY6" fmla="*/ 696974 h 1063761"/>
                    <a:gd name="connsiteX7" fmla="*/ 122877 w 1463880"/>
                    <a:gd name="connsiteY7" fmla="*/ 385886 h 1063761"/>
                    <a:gd name="connsiteX0" fmla="*/ 122877 w 1463880"/>
                    <a:gd name="connsiteY0" fmla="*/ 389991 h 1067866"/>
                    <a:gd name="connsiteX1" fmla="*/ 51439 w 1463880"/>
                    <a:gd name="connsiteY1" fmla="*/ 640022 h 1067866"/>
                    <a:gd name="connsiteX2" fmla="*/ 249083 w 1463880"/>
                    <a:gd name="connsiteY2" fmla="*/ 680504 h 1067866"/>
                    <a:gd name="connsiteX3" fmla="*/ 1149195 w 1463880"/>
                    <a:gd name="connsiteY3" fmla="*/ 861479 h 1067866"/>
                    <a:gd name="connsiteX4" fmla="*/ 1358745 w 1463880"/>
                    <a:gd name="connsiteY4" fmla="*/ 1059122 h 1067866"/>
                    <a:gd name="connsiteX5" fmla="*/ 1454242 w 1463880"/>
                    <a:gd name="connsiteY5" fmla="*/ 917103 h 1067866"/>
                    <a:gd name="connsiteX6" fmla="*/ 1382235 w 1463880"/>
                    <a:gd name="connsiteY6" fmla="*/ 701079 h 1067866"/>
                    <a:gd name="connsiteX7" fmla="*/ 122877 w 1463880"/>
                    <a:gd name="connsiteY7" fmla="*/ 389991 h 1067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3880" h="1067866">
                      <a:moveTo>
                        <a:pt x="122877" y="389991"/>
                      </a:moveTo>
                      <a:cubicBezTo>
                        <a:pt x="0" y="530392"/>
                        <a:pt x="21922" y="581682"/>
                        <a:pt x="51439" y="640022"/>
                      </a:cubicBezTo>
                      <a:cubicBezTo>
                        <a:pt x="80002" y="671326"/>
                        <a:pt x="151428" y="687771"/>
                        <a:pt x="249083" y="680504"/>
                      </a:cubicBezTo>
                      <a:cubicBezTo>
                        <a:pt x="557269" y="675581"/>
                        <a:pt x="877572" y="513023"/>
                        <a:pt x="1149195" y="861479"/>
                      </a:cubicBezTo>
                      <a:cubicBezTo>
                        <a:pt x="1259763" y="1067866"/>
                        <a:pt x="1321566" y="1035274"/>
                        <a:pt x="1358745" y="1059122"/>
                      </a:cubicBezTo>
                      <a:cubicBezTo>
                        <a:pt x="1439535" y="1057672"/>
                        <a:pt x="1463880" y="986866"/>
                        <a:pt x="1454242" y="917103"/>
                      </a:cubicBezTo>
                      <a:cubicBezTo>
                        <a:pt x="1449357" y="864877"/>
                        <a:pt x="1451008" y="805124"/>
                        <a:pt x="1382235" y="701079"/>
                      </a:cubicBezTo>
                      <a:cubicBezTo>
                        <a:pt x="969176" y="0"/>
                        <a:pt x="270391" y="255005"/>
                        <a:pt x="122877" y="38999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lumMod val="95000"/>
                        <a:alpha val="34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400">
                    <a:solidFill>
                      <a:prstClr val="black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15" name="타원 14"/>
                <p:cNvSpPr/>
                <p:nvPr/>
              </p:nvSpPr>
              <p:spPr bwMode="auto">
                <a:xfrm rot="19035190">
                  <a:off x="2405189" y="3504002"/>
                  <a:ext cx="156240" cy="92768"/>
                </a:xfrm>
                <a:prstGeom prst="ellipse">
                  <a:avLst/>
                </a:prstGeom>
                <a:gradFill flip="none" rotWithShape="1">
                  <a:gsLst>
                    <a:gs pos="1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40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</p:grpSp>
        </p:grpSp>
        <p:sp>
          <p:nvSpPr>
            <p:cNvPr id="16" name="직사각형 15"/>
            <p:cNvSpPr/>
            <p:nvPr/>
          </p:nvSpPr>
          <p:spPr>
            <a:xfrm>
              <a:off x="6107652" y="1584886"/>
              <a:ext cx="1752090" cy="354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인명</a:t>
              </a:r>
              <a:r>
                <a:rPr lang="ko-KR" altLang="en-US" sz="1400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  <a:sym typeface="Symbol" panose="05050102010706020507" pitchFamily="18" charset="2"/>
                </a:rPr>
                <a:t>  </a:t>
              </a:r>
              <a:r>
                <a:rPr lang="ko-KR" altLang="en-US" sz="1400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  <a:sym typeface="Symbol" panose="05050102010706020507" pitchFamily="18" charset="2"/>
                </a:rPr>
                <a:t>재산피해</a:t>
              </a:r>
              <a:endParaRPr lang="ko-KR" altLang="en-US" sz="1400" dirty="0"/>
            </a:p>
          </p:txBody>
        </p:sp>
        <p:pic>
          <p:nvPicPr>
            <p:cNvPr id="17" name="Picture 2" descr="http://www.clker.com/cliparts/Y/g/u/i/Z/o/red-arrow-hi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774766" y="1556722"/>
              <a:ext cx="1272665" cy="535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http://www.siteres.com/images/uploaded/arrow1_up-right_lg_green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06409" flipV="1">
              <a:off x="3657410" y="2952084"/>
              <a:ext cx="941668" cy="125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그룹 18"/>
            <p:cNvGrpSpPr/>
            <p:nvPr/>
          </p:nvGrpSpPr>
          <p:grpSpPr>
            <a:xfrm>
              <a:off x="4233267" y="3097832"/>
              <a:ext cx="1935280" cy="1577126"/>
              <a:chOff x="3541402" y="4312002"/>
              <a:chExt cx="1935280" cy="1577126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1402" y="4312002"/>
                <a:ext cx="1935280" cy="1577126"/>
              </a:xfrm>
              <a:prstGeom prst="rect">
                <a:avLst/>
              </a:prstGeom>
            </p:spPr>
          </p:pic>
          <p:pic>
            <p:nvPicPr>
              <p:cNvPr id="21" name="Picture 26" descr="http://images.techhive.com/images/article/2014/05/human-head-with-an-interface-icons-149147192-100265307-primary.idg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7910" y="4854220"/>
                <a:ext cx="864707" cy="835361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직사각형 21"/>
              <p:cNvSpPr/>
              <p:nvPr/>
            </p:nvSpPr>
            <p:spPr>
              <a:xfrm>
                <a:off x="3871633" y="4901094"/>
                <a:ext cx="1249470" cy="744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-342900" algn="ctr">
                  <a:buClr>
                    <a:srgbClr val="FFFFFF"/>
                  </a:buClr>
                  <a:buSzPts val="1200"/>
                  <a:defRPr/>
                </a:pPr>
                <a:r>
                  <a:rPr lang="ko-KR" altLang="en-US" sz="1200" b="1" spc="-100" dirty="0" smtClean="0">
                    <a:ln>
                      <a:prstDash val="solid"/>
                    </a:ln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effectLst>
                      <a:glow rad="127000">
                        <a:srgbClr val="1A8AB2"/>
                      </a:glow>
                    </a:effectLst>
                    <a:latin typeface="Rix모던고딕 B" panose="02020603020101020101" pitchFamily="18" charset="-127"/>
                    <a:ea typeface="Rix모던고딕 B" panose="02020603020101020101" pitchFamily="18" charset="-127"/>
                    <a:cs typeface="Arial" pitchFamily="34" charset="0"/>
                  </a:rPr>
                  <a:t>예측</a:t>
                </a:r>
                <a:r>
                  <a:rPr lang="ko-KR" altLang="en-US" sz="1200" b="1" spc="-100" dirty="0" smtClean="0">
                    <a:ln>
                      <a:prstDash val="solid"/>
                    </a:ln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effectLst>
                      <a:glow rad="127000">
                        <a:srgbClr val="1A8AB2"/>
                      </a:glow>
                    </a:effectLst>
                    <a:latin typeface="Rix모던고딕 B" panose="02020603020101020101" pitchFamily="18" charset="-127"/>
                    <a:ea typeface="Rix모던고딕 B" panose="02020603020101020101" pitchFamily="18" charset="-127"/>
                    <a:cs typeface="Arial" pitchFamily="34" charset="0"/>
                    <a:sym typeface="Symbol" panose="05050102010706020507" pitchFamily="18" charset="2"/>
                  </a:rPr>
                  <a:t>대응</a:t>
                </a:r>
                <a:endParaRPr lang="en-US" altLang="ko-KR" sz="1200" b="1" spc="-100" dirty="0" smtClean="0">
                  <a:ln>
                    <a:prstDash val="solid"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>
                    <a:glow rad="127000">
                      <a:srgbClr val="1A8AB2"/>
                    </a:glo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  <a:sym typeface="Symbol" panose="05050102010706020507" pitchFamily="18" charset="2"/>
                </a:endParaRPr>
              </a:p>
              <a:p>
                <a:pPr indent="-342900" algn="ctr">
                  <a:buClr>
                    <a:srgbClr val="FFFFFF"/>
                  </a:buClr>
                  <a:buSzPts val="1200"/>
                  <a:defRPr/>
                </a:pPr>
                <a:r>
                  <a:rPr lang="ko-KR" altLang="en-US" sz="1200" b="1" spc="-100" dirty="0" smtClean="0">
                    <a:ln>
                      <a:prstDash val="solid"/>
                    </a:ln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effectLst>
                      <a:glow rad="127000">
                        <a:srgbClr val="1A8AB2"/>
                      </a:glow>
                    </a:effectLst>
                    <a:latin typeface="Rix모던고딕 B" panose="02020603020101020101" pitchFamily="18" charset="-127"/>
                    <a:ea typeface="Rix모던고딕 B" panose="02020603020101020101" pitchFamily="18" charset="-127"/>
                    <a:cs typeface="Arial" pitchFamily="34" charset="0"/>
                    <a:sym typeface="Symbol" panose="05050102010706020507" pitchFamily="18" charset="2"/>
                  </a:rPr>
                  <a:t>시스템</a:t>
                </a:r>
                <a:endParaRPr lang="en-US" altLang="ko-KR" sz="1200" b="1" spc="-100" dirty="0" smtClean="0">
                  <a:ln>
                    <a:prstDash val="solid"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>
                    <a:glow rad="127000">
                      <a:srgbClr val="1A8AB2"/>
                    </a:glo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  <a:sym typeface="Symbol" panose="05050102010706020507" pitchFamily="18" charset="2"/>
                </a:endParaRPr>
              </a:p>
              <a:p>
                <a:pPr indent="-342900" algn="ctr">
                  <a:buClr>
                    <a:srgbClr val="FFFFFF"/>
                  </a:buClr>
                  <a:buSzPts val="1200"/>
                  <a:defRPr/>
                </a:pPr>
                <a:r>
                  <a:rPr lang="en-US" altLang="ko-KR" sz="1200" b="1" spc="-100" dirty="0" smtClean="0">
                    <a:ln>
                      <a:prstDash val="solid"/>
                    </a:ln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effectLst>
                      <a:glow rad="127000">
                        <a:srgbClr val="1A8AB2"/>
                      </a:glow>
                    </a:effectLst>
                    <a:latin typeface="Rix모던고딕 B" panose="02020603020101020101" pitchFamily="18" charset="-127"/>
                    <a:ea typeface="Rix모던고딕 B" panose="02020603020101020101" pitchFamily="18" charset="-127"/>
                    <a:cs typeface="Arial" pitchFamily="34" charset="0"/>
                    <a:sym typeface="Symbol" panose="05050102010706020507" pitchFamily="18" charset="2"/>
                  </a:rPr>
                  <a:t>(SW)</a:t>
                </a:r>
                <a:endParaRPr lang="en-US" altLang="ko-KR" sz="1200" b="1" spc="-100" dirty="0" smtClean="0">
                  <a:ln>
                    <a:prstDash val="solid"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>
                    <a:glow rad="127000">
                      <a:srgbClr val="1A8AB2"/>
                    </a:glo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</a:endParaRPr>
              </a:p>
            </p:txBody>
          </p:sp>
        </p:grpSp>
        <p:sp>
          <p:nvSpPr>
            <p:cNvPr id="23" name="직사각형 22"/>
            <p:cNvSpPr/>
            <p:nvPr/>
          </p:nvSpPr>
          <p:spPr>
            <a:xfrm>
              <a:off x="2915148" y="3217594"/>
              <a:ext cx="1359257" cy="354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재해 </a:t>
              </a:r>
              <a:r>
                <a:rPr lang="ko-KR" altLang="en-US" sz="1400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  <a:sym typeface="Symbol" panose="05050102010706020507" pitchFamily="18" charset="2"/>
                </a:rPr>
                <a:t> </a:t>
              </a:r>
              <a:r>
                <a:rPr lang="ko-KR" altLang="en-US" sz="1400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재난</a:t>
              </a:r>
              <a:endParaRPr lang="ko-KR" altLang="en-US" sz="1400" dirty="0"/>
            </a:p>
          </p:txBody>
        </p:sp>
        <p:pic>
          <p:nvPicPr>
            <p:cNvPr id="24" name="Picture 8" descr="http://www.siteres.com/images/uploaded/arrow1_up-right_lg_green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40092" flipV="1">
              <a:off x="5756148" y="1948595"/>
              <a:ext cx="1141655" cy="2106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그룹 24"/>
            <p:cNvGrpSpPr/>
            <p:nvPr/>
          </p:nvGrpSpPr>
          <p:grpSpPr>
            <a:xfrm>
              <a:off x="1144880" y="5413247"/>
              <a:ext cx="1299593" cy="430387"/>
              <a:chOff x="1644830" y="2804741"/>
              <a:chExt cx="1587051" cy="465467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1730283" y="2804741"/>
                <a:ext cx="1416145" cy="465467"/>
              </a:xfrm>
              <a:prstGeom prst="roundRect">
                <a:avLst>
                  <a:gd name="adj" fmla="val 24090"/>
                </a:avLst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19050" cap="flat" cmpd="sng" algn="ctr">
                <a:solidFill>
                  <a:schemeClr val="bg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-10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1644830" y="2898973"/>
                <a:ext cx="1587051" cy="3258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dirty="0" smtClean="0">
                    <a:solidFill>
                      <a:srgbClr val="003399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데이터확보</a:t>
                </a:r>
                <a:endParaRPr lang="ko-KR" altLang="en-US" sz="1100" dirty="0">
                  <a:solidFill>
                    <a:srgbClr val="003399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3048903" y="5400790"/>
              <a:ext cx="1299593" cy="430387"/>
              <a:chOff x="1644830" y="2804741"/>
              <a:chExt cx="1587051" cy="465467"/>
            </a:xfrm>
          </p:grpSpPr>
          <p:sp>
            <p:nvSpPr>
              <p:cNvPr id="29" name="모서리가 둥근 직사각형 28"/>
              <p:cNvSpPr/>
              <p:nvPr/>
            </p:nvSpPr>
            <p:spPr>
              <a:xfrm>
                <a:off x="1730283" y="2804741"/>
                <a:ext cx="1416145" cy="465467"/>
              </a:xfrm>
              <a:prstGeom prst="roundRect">
                <a:avLst>
                  <a:gd name="adj" fmla="val 24090"/>
                </a:avLst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19050" cap="flat" cmpd="sng" algn="ctr">
                <a:solidFill>
                  <a:schemeClr val="bg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-10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644830" y="2898973"/>
                <a:ext cx="1587051" cy="3258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dirty="0" smtClean="0">
                    <a:solidFill>
                      <a:srgbClr val="003399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데이터융합</a:t>
                </a:r>
                <a:endParaRPr lang="ko-KR" altLang="en-US" sz="1100" dirty="0">
                  <a:solidFill>
                    <a:srgbClr val="003399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grpSp>
          <p:nvGrpSpPr>
            <p:cNvPr id="31" name="그룹 200"/>
            <p:cNvGrpSpPr>
              <a:grpSpLocks/>
            </p:cNvGrpSpPr>
            <p:nvPr/>
          </p:nvGrpSpPr>
          <p:grpSpPr bwMode="auto">
            <a:xfrm>
              <a:off x="5621064" y="4671441"/>
              <a:ext cx="1751585" cy="1753959"/>
              <a:chOff x="683568" y="2132856"/>
              <a:chExt cx="1786706" cy="1970038"/>
            </a:xfrm>
          </p:grpSpPr>
          <p:sp>
            <p:nvSpPr>
              <p:cNvPr id="32" name="Freeform 36"/>
              <p:cNvSpPr>
                <a:spLocks/>
              </p:cNvSpPr>
              <p:nvPr/>
            </p:nvSpPr>
            <p:spPr bwMode="auto">
              <a:xfrm>
                <a:off x="683901" y="2221431"/>
                <a:ext cx="892062" cy="1788306"/>
              </a:xfrm>
              <a:custGeom>
                <a:avLst/>
                <a:gdLst/>
                <a:ahLst/>
                <a:cxnLst>
                  <a:cxn ang="0">
                    <a:pos x="914" y="1660"/>
                  </a:cxn>
                  <a:cxn ang="0">
                    <a:pos x="808" y="1646"/>
                  </a:cxn>
                  <a:cxn ang="0">
                    <a:pos x="708" y="1616"/>
                  </a:cxn>
                  <a:cxn ang="0">
                    <a:pos x="614" y="1574"/>
                  </a:cxn>
                  <a:cxn ang="0">
                    <a:pos x="526" y="1520"/>
                  </a:cxn>
                  <a:cxn ang="0">
                    <a:pos x="450" y="1452"/>
                  </a:cxn>
                  <a:cxn ang="0">
                    <a:pos x="384" y="1376"/>
                  </a:cxn>
                  <a:cxn ang="0">
                    <a:pos x="328" y="1290"/>
                  </a:cxn>
                  <a:cxn ang="0">
                    <a:pos x="286" y="1196"/>
                  </a:cxn>
                  <a:cxn ang="0">
                    <a:pos x="256" y="1094"/>
                  </a:cxn>
                  <a:cxn ang="0">
                    <a:pos x="244" y="988"/>
                  </a:cxn>
                  <a:cxn ang="0">
                    <a:pos x="244" y="916"/>
                  </a:cxn>
                  <a:cxn ang="0">
                    <a:pos x="256" y="808"/>
                  </a:cxn>
                  <a:cxn ang="0">
                    <a:pos x="286" y="708"/>
                  </a:cxn>
                  <a:cxn ang="0">
                    <a:pos x="328" y="614"/>
                  </a:cxn>
                  <a:cxn ang="0">
                    <a:pos x="384" y="528"/>
                  </a:cxn>
                  <a:cxn ang="0">
                    <a:pos x="450" y="450"/>
                  </a:cxn>
                  <a:cxn ang="0">
                    <a:pos x="526" y="384"/>
                  </a:cxn>
                  <a:cxn ang="0">
                    <a:pos x="614" y="328"/>
                  </a:cxn>
                  <a:cxn ang="0">
                    <a:pos x="708" y="286"/>
                  </a:cxn>
                  <a:cxn ang="0">
                    <a:pos x="808" y="258"/>
                  </a:cxn>
                  <a:cxn ang="0">
                    <a:pos x="914" y="244"/>
                  </a:cxn>
                  <a:cxn ang="0">
                    <a:pos x="950" y="0"/>
                  </a:cxn>
                  <a:cxn ang="0">
                    <a:pos x="806" y="10"/>
                  </a:cxn>
                  <a:cxn ang="0">
                    <a:pos x="668" y="42"/>
                  </a:cxn>
                  <a:cxn ang="0">
                    <a:pos x="538" y="94"/>
                  </a:cxn>
                  <a:cxn ang="0">
                    <a:pos x="418" y="162"/>
                  </a:cxn>
                  <a:cxn ang="0">
                    <a:pos x="310" y="248"/>
                  </a:cxn>
                  <a:cxn ang="0">
                    <a:pos x="216" y="346"/>
                  </a:cxn>
                  <a:cxn ang="0">
                    <a:pos x="138" y="458"/>
                  </a:cxn>
                  <a:cxn ang="0">
                    <a:pos x="74" y="582"/>
                  </a:cxn>
                  <a:cxn ang="0">
                    <a:pos x="30" y="714"/>
                  </a:cxn>
                  <a:cxn ang="0">
                    <a:pos x="4" y="854"/>
                  </a:cxn>
                  <a:cxn ang="0">
                    <a:pos x="0" y="952"/>
                  </a:cxn>
                  <a:cxn ang="0">
                    <a:pos x="10" y="1096"/>
                  </a:cxn>
                  <a:cxn ang="0">
                    <a:pos x="42" y="1234"/>
                  </a:cxn>
                  <a:cxn ang="0">
                    <a:pos x="94" y="1364"/>
                  </a:cxn>
                  <a:cxn ang="0">
                    <a:pos x="162" y="1484"/>
                  </a:cxn>
                  <a:cxn ang="0">
                    <a:pos x="246" y="1592"/>
                  </a:cxn>
                  <a:cxn ang="0">
                    <a:pos x="346" y="1686"/>
                  </a:cxn>
                  <a:cxn ang="0">
                    <a:pos x="458" y="1766"/>
                  </a:cxn>
                  <a:cxn ang="0">
                    <a:pos x="580" y="1828"/>
                  </a:cxn>
                  <a:cxn ang="0">
                    <a:pos x="712" y="1874"/>
                  </a:cxn>
                  <a:cxn ang="0">
                    <a:pos x="854" y="1898"/>
                  </a:cxn>
                  <a:cxn ang="0">
                    <a:pos x="950" y="1660"/>
                  </a:cxn>
                </a:cxnLst>
                <a:rect l="0" t="0" r="r" b="b"/>
                <a:pathLst>
                  <a:path w="950" h="1904">
                    <a:moveTo>
                      <a:pt x="950" y="1660"/>
                    </a:moveTo>
                    <a:lnTo>
                      <a:pt x="950" y="1660"/>
                    </a:lnTo>
                    <a:lnTo>
                      <a:pt x="914" y="1660"/>
                    </a:lnTo>
                    <a:lnTo>
                      <a:pt x="878" y="1656"/>
                    </a:lnTo>
                    <a:lnTo>
                      <a:pt x="842" y="1652"/>
                    </a:lnTo>
                    <a:lnTo>
                      <a:pt x="808" y="1646"/>
                    </a:lnTo>
                    <a:lnTo>
                      <a:pt x="774" y="1638"/>
                    </a:lnTo>
                    <a:lnTo>
                      <a:pt x="740" y="1628"/>
                    </a:lnTo>
                    <a:lnTo>
                      <a:pt x="708" y="1616"/>
                    </a:lnTo>
                    <a:lnTo>
                      <a:pt x="676" y="1604"/>
                    </a:lnTo>
                    <a:lnTo>
                      <a:pt x="644" y="1590"/>
                    </a:lnTo>
                    <a:lnTo>
                      <a:pt x="614" y="1574"/>
                    </a:lnTo>
                    <a:lnTo>
                      <a:pt x="584" y="1558"/>
                    </a:lnTo>
                    <a:lnTo>
                      <a:pt x="554" y="1538"/>
                    </a:lnTo>
                    <a:lnTo>
                      <a:pt x="526" y="1520"/>
                    </a:lnTo>
                    <a:lnTo>
                      <a:pt x="500" y="1498"/>
                    </a:lnTo>
                    <a:lnTo>
                      <a:pt x="474" y="1476"/>
                    </a:lnTo>
                    <a:lnTo>
                      <a:pt x="450" y="1452"/>
                    </a:lnTo>
                    <a:lnTo>
                      <a:pt x="426" y="1428"/>
                    </a:lnTo>
                    <a:lnTo>
                      <a:pt x="404" y="1402"/>
                    </a:lnTo>
                    <a:lnTo>
                      <a:pt x="384" y="1376"/>
                    </a:lnTo>
                    <a:lnTo>
                      <a:pt x="364" y="1348"/>
                    </a:lnTo>
                    <a:lnTo>
                      <a:pt x="344" y="1318"/>
                    </a:lnTo>
                    <a:lnTo>
                      <a:pt x="328" y="1290"/>
                    </a:lnTo>
                    <a:lnTo>
                      <a:pt x="312" y="1258"/>
                    </a:lnTo>
                    <a:lnTo>
                      <a:pt x="298" y="1228"/>
                    </a:lnTo>
                    <a:lnTo>
                      <a:pt x="286" y="1196"/>
                    </a:lnTo>
                    <a:lnTo>
                      <a:pt x="274" y="1162"/>
                    </a:lnTo>
                    <a:lnTo>
                      <a:pt x="264" y="1128"/>
                    </a:lnTo>
                    <a:lnTo>
                      <a:pt x="256" y="1094"/>
                    </a:lnTo>
                    <a:lnTo>
                      <a:pt x="250" y="1060"/>
                    </a:lnTo>
                    <a:lnTo>
                      <a:pt x="246" y="1024"/>
                    </a:lnTo>
                    <a:lnTo>
                      <a:pt x="244" y="988"/>
                    </a:lnTo>
                    <a:lnTo>
                      <a:pt x="242" y="952"/>
                    </a:lnTo>
                    <a:lnTo>
                      <a:pt x="242" y="952"/>
                    </a:lnTo>
                    <a:lnTo>
                      <a:pt x="244" y="916"/>
                    </a:lnTo>
                    <a:lnTo>
                      <a:pt x="246" y="880"/>
                    </a:lnTo>
                    <a:lnTo>
                      <a:pt x="250" y="844"/>
                    </a:lnTo>
                    <a:lnTo>
                      <a:pt x="256" y="808"/>
                    </a:lnTo>
                    <a:lnTo>
                      <a:pt x="264" y="774"/>
                    </a:lnTo>
                    <a:lnTo>
                      <a:pt x="274" y="740"/>
                    </a:lnTo>
                    <a:lnTo>
                      <a:pt x="286" y="708"/>
                    </a:lnTo>
                    <a:lnTo>
                      <a:pt x="298" y="676"/>
                    </a:lnTo>
                    <a:lnTo>
                      <a:pt x="312" y="644"/>
                    </a:lnTo>
                    <a:lnTo>
                      <a:pt x="328" y="614"/>
                    </a:lnTo>
                    <a:lnTo>
                      <a:pt x="344" y="584"/>
                    </a:lnTo>
                    <a:lnTo>
                      <a:pt x="364" y="556"/>
                    </a:lnTo>
                    <a:lnTo>
                      <a:pt x="384" y="528"/>
                    </a:lnTo>
                    <a:lnTo>
                      <a:pt x="404" y="500"/>
                    </a:lnTo>
                    <a:lnTo>
                      <a:pt x="426" y="476"/>
                    </a:lnTo>
                    <a:lnTo>
                      <a:pt x="450" y="450"/>
                    </a:lnTo>
                    <a:lnTo>
                      <a:pt x="474" y="428"/>
                    </a:lnTo>
                    <a:lnTo>
                      <a:pt x="500" y="404"/>
                    </a:lnTo>
                    <a:lnTo>
                      <a:pt x="526" y="384"/>
                    </a:lnTo>
                    <a:lnTo>
                      <a:pt x="554" y="364"/>
                    </a:lnTo>
                    <a:lnTo>
                      <a:pt x="584" y="346"/>
                    </a:lnTo>
                    <a:lnTo>
                      <a:pt x="614" y="328"/>
                    </a:lnTo>
                    <a:lnTo>
                      <a:pt x="644" y="314"/>
                    </a:lnTo>
                    <a:lnTo>
                      <a:pt x="676" y="298"/>
                    </a:lnTo>
                    <a:lnTo>
                      <a:pt x="708" y="286"/>
                    </a:lnTo>
                    <a:lnTo>
                      <a:pt x="740" y="276"/>
                    </a:lnTo>
                    <a:lnTo>
                      <a:pt x="774" y="266"/>
                    </a:lnTo>
                    <a:lnTo>
                      <a:pt x="808" y="258"/>
                    </a:lnTo>
                    <a:lnTo>
                      <a:pt x="842" y="252"/>
                    </a:lnTo>
                    <a:lnTo>
                      <a:pt x="878" y="246"/>
                    </a:lnTo>
                    <a:lnTo>
                      <a:pt x="914" y="244"/>
                    </a:lnTo>
                    <a:lnTo>
                      <a:pt x="950" y="244"/>
                    </a:lnTo>
                    <a:lnTo>
                      <a:pt x="950" y="0"/>
                    </a:lnTo>
                    <a:lnTo>
                      <a:pt x="950" y="0"/>
                    </a:lnTo>
                    <a:lnTo>
                      <a:pt x="902" y="2"/>
                    </a:lnTo>
                    <a:lnTo>
                      <a:pt x="854" y="4"/>
                    </a:lnTo>
                    <a:lnTo>
                      <a:pt x="806" y="10"/>
                    </a:lnTo>
                    <a:lnTo>
                      <a:pt x="760" y="20"/>
                    </a:lnTo>
                    <a:lnTo>
                      <a:pt x="712" y="30"/>
                    </a:lnTo>
                    <a:lnTo>
                      <a:pt x="668" y="42"/>
                    </a:lnTo>
                    <a:lnTo>
                      <a:pt x="624" y="58"/>
                    </a:lnTo>
                    <a:lnTo>
                      <a:pt x="580" y="74"/>
                    </a:lnTo>
                    <a:lnTo>
                      <a:pt x="538" y="94"/>
                    </a:lnTo>
                    <a:lnTo>
                      <a:pt x="498" y="114"/>
                    </a:lnTo>
                    <a:lnTo>
                      <a:pt x="458" y="138"/>
                    </a:lnTo>
                    <a:lnTo>
                      <a:pt x="418" y="162"/>
                    </a:lnTo>
                    <a:lnTo>
                      <a:pt x="382" y="190"/>
                    </a:lnTo>
                    <a:lnTo>
                      <a:pt x="346" y="218"/>
                    </a:lnTo>
                    <a:lnTo>
                      <a:pt x="310" y="248"/>
                    </a:lnTo>
                    <a:lnTo>
                      <a:pt x="278" y="278"/>
                    </a:lnTo>
                    <a:lnTo>
                      <a:pt x="246" y="312"/>
                    </a:lnTo>
                    <a:lnTo>
                      <a:pt x="216" y="346"/>
                    </a:lnTo>
                    <a:lnTo>
                      <a:pt x="188" y="382"/>
                    </a:lnTo>
                    <a:lnTo>
                      <a:pt x="162" y="420"/>
                    </a:lnTo>
                    <a:lnTo>
                      <a:pt x="138" y="458"/>
                    </a:lnTo>
                    <a:lnTo>
                      <a:pt x="114" y="498"/>
                    </a:lnTo>
                    <a:lnTo>
                      <a:pt x="94" y="540"/>
                    </a:lnTo>
                    <a:lnTo>
                      <a:pt x="74" y="582"/>
                    </a:lnTo>
                    <a:lnTo>
                      <a:pt x="56" y="624"/>
                    </a:lnTo>
                    <a:lnTo>
                      <a:pt x="42" y="668"/>
                    </a:lnTo>
                    <a:lnTo>
                      <a:pt x="30" y="714"/>
                    </a:lnTo>
                    <a:lnTo>
                      <a:pt x="18" y="760"/>
                    </a:lnTo>
                    <a:lnTo>
                      <a:pt x="10" y="806"/>
                    </a:lnTo>
                    <a:lnTo>
                      <a:pt x="4" y="854"/>
                    </a:lnTo>
                    <a:lnTo>
                      <a:pt x="0" y="902"/>
                    </a:lnTo>
                    <a:lnTo>
                      <a:pt x="0" y="952"/>
                    </a:lnTo>
                    <a:lnTo>
                      <a:pt x="0" y="952"/>
                    </a:lnTo>
                    <a:lnTo>
                      <a:pt x="0" y="1000"/>
                    </a:lnTo>
                    <a:lnTo>
                      <a:pt x="4" y="1048"/>
                    </a:lnTo>
                    <a:lnTo>
                      <a:pt x="10" y="1096"/>
                    </a:lnTo>
                    <a:lnTo>
                      <a:pt x="18" y="1144"/>
                    </a:lnTo>
                    <a:lnTo>
                      <a:pt x="30" y="1190"/>
                    </a:lnTo>
                    <a:lnTo>
                      <a:pt x="42" y="1234"/>
                    </a:lnTo>
                    <a:lnTo>
                      <a:pt x="56" y="1278"/>
                    </a:lnTo>
                    <a:lnTo>
                      <a:pt x="74" y="1322"/>
                    </a:lnTo>
                    <a:lnTo>
                      <a:pt x="94" y="1364"/>
                    </a:lnTo>
                    <a:lnTo>
                      <a:pt x="114" y="1406"/>
                    </a:lnTo>
                    <a:lnTo>
                      <a:pt x="138" y="1444"/>
                    </a:lnTo>
                    <a:lnTo>
                      <a:pt x="162" y="1484"/>
                    </a:lnTo>
                    <a:lnTo>
                      <a:pt x="188" y="1520"/>
                    </a:lnTo>
                    <a:lnTo>
                      <a:pt x="216" y="1556"/>
                    </a:lnTo>
                    <a:lnTo>
                      <a:pt x="246" y="1592"/>
                    </a:lnTo>
                    <a:lnTo>
                      <a:pt x="278" y="1624"/>
                    </a:lnTo>
                    <a:lnTo>
                      <a:pt x="310" y="1656"/>
                    </a:lnTo>
                    <a:lnTo>
                      <a:pt x="346" y="1686"/>
                    </a:lnTo>
                    <a:lnTo>
                      <a:pt x="382" y="1714"/>
                    </a:lnTo>
                    <a:lnTo>
                      <a:pt x="418" y="1740"/>
                    </a:lnTo>
                    <a:lnTo>
                      <a:pt x="458" y="1766"/>
                    </a:lnTo>
                    <a:lnTo>
                      <a:pt x="498" y="1788"/>
                    </a:lnTo>
                    <a:lnTo>
                      <a:pt x="538" y="1810"/>
                    </a:lnTo>
                    <a:lnTo>
                      <a:pt x="580" y="1828"/>
                    </a:lnTo>
                    <a:lnTo>
                      <a:pt x="624" y="1846"/>
                    </a:lnTo>
                    <a:lnTo>
                      <a:pt x="668" y="1860"/>
                    </a:lnTo>
                    <a:lnTo>
                      <a:pt x="712" y="1874"/>
                    </a:lnTo>
                    <a:lnTo>
                      <a:pt x="760" y="1884"/>
                    </a:lnTo>
                    <a:lnTo>
                      <a:pt x="806" y="1892"/>
                    </a:lnTo>
                    <a:lnTo>
                      <a:pt x="854" y="1898"/>
                    </a:lnTo>
                    <a:lnTo>
                      <a:pt x="902" y="1902"/>
                    </a:lnTo>
                    <a:lnTo>
                      <a:pt x="950" y="1904"/>
                    </a:lnTo>
                    <a:lnTo>
                      <a:pt x="950" y="166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8FDFE8"/>
                  </a:gs>
                  <a:gs pos="50000">
                    <a:srgbClr val="74CBD5"/>
                  </a:gs>
                  <a:gs pos="0">
                    <a:srgbClr val="328998"/>
                  </a:gs>
                </a:gsLst>
                <a:lin ang="2700000" scaled="1"/>
                <a:tileRect/>
              </a:gradFill>
              <a:ln w="19050">
                <a:noFill/>
                <a:headEnd type="oval"/>
                <a:tailEnd type="oval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100"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33" name="Freeform 37"/>
              <p:cNvSpPr>
                <a:spLocks/>
              </p:cNvSpPr>
              <p:nvPr/>
            </p:nvSpPr>
            <p:spPr bwMode="auto">
              <a:xfrm>
                <a:off x="683568" y="2221158"/>
                <a:ext cx="892414" cy="1788586"/>
              </a:xfrm>
              <a:custGeom>
                <a:avLst/>
                <a:gdLst>
                  <a:gd name="T0" fmla="*/ 806550622 w 950"/>
                  <a:gd name="T1" fmla="*/ 1464851934 h 1904"/>
                  <a:gd name="T2" fmla="*/ 713012483 w 950"/>
                  <a:gd name="T3" fmla="*/ 1452498103 h 1904"/>
                  <a:gd name="T4" fmla="*/ 624767769 w 950"/>
                  <a:gd name="T5" fmla="*/ 1426025339 h 1904"/>
                  <a:gd name="T6" fmla="*/ 541818357 w 950"/>
                  <a:gd name="T7" fmla="*/ 1388961967 h 1904"/>
                  <a:gd name="T8" fmla="*/ 464164248 w 950"/>
                  <a:gd name="T9" fmla="*/ 1341310804 h 1904"/>
                  <a:gd name="T10" fmla="*/ 397097927 w 950"/>
                  <a:gd name="T11" fmla="*/ 1281304871 h 1904"/>
                  <a:gd name="T12" fmla="*/ 338857111 w 950"/>
                  <a:gd name="T13" fmla="*/ 1214239472 h 1904"/>
                  <a:gd name="T14" fmla="*/ 289440860 w 950"/>
                  <a:gd name="T15" fmla="*/ 1138349505 h 1904"/>
                  <a:gd name="T16" fmla="*/ 252378437 w 950"/>
                  <a:gd name="T17" fmla="*/ 1055400072 h 1904"/>
                  <a:gd name="T18" fmla="*/ 225904741 w 950"/>
                  <a:gd name="T19" fmla="*/ 965390233 h 1904"/>
                  <a:gd name="T20" fmla="*/ 215315074 w 950"/>
                  <a:gd name="T21" fmla="*/ 871852070 h 1904"/>
                  <a:gd name="T22" fmla="*/ 215315074 w 950"/>
                  <a:gd name="T23" fmla="*/ 808315934 h 1904"/>
                  <a:gd name="T24" fmla="*/ 225904741 w 950"/>
                  <a:gd name="T25" fmla="*/ 713012670 h 1904"/>
                  <a:gd name="T26" fmla="*/ 252378437 w 950"/>
                  <a:gd name="T27" fmla="*/ 624767932 h 1904"/>
                  <a:gd name="T28" fmla="*/ 289440860 w 950"/>
                  <a:gd name="T29" fmla="*/ 541818499 h 1904"/>
                  <a:gd name="T30" fmla="*/ 338857111 w 950"/>
                  <a:gd name="T31" fmla="*/ 465928532 h 1904"/>
                  <a:gd name="T32" fmla="*/ 397097927 w 950"/>
                  <a:gd name="T33" fmla="*/ 397098970 h 1904"/>
                  <a:gd name="T34" fmla="*/ 464164248 w 950"/>
                  <a:gd name="T35" fmla="*/ 338857199 h 1904"/>
                  <a:gd name="T36" fmla="*/ 541818357 w 950"/>
                  <a:gd name="T37" fmla="*/ 289440935 h 1904"/>
                  <a:gd name="T38" fmla="*/ 624767769 w 950"/>
                  <a:gd name="T39" fmla="*/ 252378503 h 1904"/>
                  <a:gd name="T40" fmla="*/ 713012483 w 950"/>
                  <a:gd name="T41" fmla="*/ 227669901 h 1904"/>
                  <a:gd name="T42" fmla="*/ 806550622 w 950"/>
                  <a:gd name="T43" fmla="*/ 215316070 h 1904"/>
                  <a:gd name="T44" fmla="*/ 838318681 w 950"/>
                  <a:gd name="T45" fmla="*/ 0 h 1904"/>
                  <a:gd name="T46" fmla="*/ 711247382 w 950"/>
                  <a:gd name="T47" fmla="*/ 8824568 h 1904"/>
                  <a:gd name="T48" fmla="*/ 589470447 w 950"/>
                  <a:gd name="T49" fmla="*/ 37062433 h 1904"/>
                  <a:gd name="T50" fmla="*/ 474752975 w 950"/>
                  <a:gd name="T51" fmla="*/ 82949433 h 1904"/>
                  <a:gd name="T52" fmla="*/ 368860070 w 950"/>
                  <a:gd name="T53" fmla="*/ 142955366 h 1904"/>
                  <a:gd name="T54" fmla="*/ 273556830 w 950"/>
                  <a:gd name="T55" fmla="*/ 218845333 h 1904"/>
                  <a:gd name="T56" fmla="*/ 190607418 w 950"/>
                  <a:gd name="T57" fmla="*/ 305324969 h 1904"/>
                  <a:gd name="T58" fmla="*/ 121776936 w 950"/>
                  <a:gd name="T59" fmla="*/ 404158437 h 1904"/>
                  <a:gd name="T60" fmla="*/ 65300281 w 950"/>
                  <a:gd name="T61" fmla="*/ 513580634 h 1904"/>
                  <a:gd name="T62" fmla="*/ 26472757 w 950"/>
                  <a:gd name="T63" fmla="*/ 630063236 h 1904"/>
                  <a:gd name="T64" fmla="*/ 3530202 w 950"/>
                  <a:gd name="T65" fmla="*/ 753604366 h 1904"/>
                  <a:gd name="T66" fmla="*/ 0 w 950"/>
                  <a:gd name="T67" fmla="*/ 840084002 h 1904"/>
                  <a:gd name="T68" fmla="*/ 8824565 w 950"/>
                  <a:gd name="T69" fmla="*/ 967155334 h 1904"/>
                  <a:gd name="T70" fmla="*/ 37062423 w 950"/>
                  <a:gd name="T71" fmla="*/ 1088932302 h 1904"/>
                  <a:gd name="T72" fmla="*/ 82949412 w 950"/>
                  <a:gd name="T73" fmla="*/ 1203649803 h 1904"/>
                  <a:gd name="T74" fmla="*/ 142955329 w 950"/>
                  <a:gd name="T75" fmla="*/ 1309542737 h 1904"/>
                  <a:gd name="T76" fmla="*/ 217080175 w 950"/>
                  <a:gd name="T77" fmla="*/ 1404846001 h 1904"/>
                  <a:gd name="T78" fmla="*/ 305324890 w 950"/>
                  <a:gd name="T79" fmla="*/ 1487795434 h 1904"/>
                  <a:gd name="T80" fmla="*/ 404157392 w 950"/>
                  <a:gd name="T81" fmla="*/ 1558391036 h 1904"/>
                  <a:gd name="T82" fmla="*/ 511815399 w 950"/>
                  <a:gd name="T83" fmla="*/ 1613102605 h 1904"/>
                  <a:gd name="T84" fmla="*/ 628297971 w 950"/>
                  <a:gd name="T85" fmla="*/ 1653694301 h 1904"/>
                  <a:gd name="T86" fmla="*/ 753604169 w 950"/>
                  <a:gd name="T87" fmla="*/ 1674873639 h 1904"/>
                  <a:gd name="T88" fmla="*/ 838318681 w 950"/>
                  <a:gd name="T89" fmla="*/ 1464851934 h 190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950" h="1904">
                    <a:moveTo>
                      <a:pt x="950" y="1660"/>
                    </a:moveTo>
                    <a:lnTo>
                      <a:pt x="950" y="1660"/>
                    </a:lnTo>
                    <a:lnTo>
                      <a:pt x="914" y="1660"/>
                    </a:lnTo>
                    <a:lnTo>
                      <a:pt x="878" y="1656"/>
                    </a:lnTo>
                    <a:lnTo>
                      <a:pt x="842" y="1652"/>
                    </a:lnTo>
                    <a:lnTo>
                      <a:pt x="808" y="1646"/>
                    </a:lnTo>
                    <a:lnTo>
                      <a:pt x="774" y="1638"/>
                    </a:lnTo>
                    <a:lnTo>
                      <a:pt x="740" y="1628"/>
                    </a:lnTo>
                    <a:lnTo>
                      <a:pt x="708" y="1616"/>
                    </a:lnTo>
                    <a:lnTo>
                      <a:pt x="676" y="1604"/>
                    </a:lnTo>
                    <a:lnTo>
                      <a:pt x="644" y="1590"/>
                    </a:lnTo>
                    <a:lnTo>
                      <a:pt x="614" y="1574"/>
                    </a:lnTo>
                    <a:lnTo>
                      <a:pt x="584" y="1558"/>
                    </a:lnTo>
                    <a:lnTo>
                      <a:pt x="554" y="1538"/>
                    </a:lnTo>
                    <a:lnTo>
                      <a:pt x="526" y="1520"/>
                    </a:lnTo>
                    <a:lnTo>
                      <a:pt x="500" y="1498"/>
                    </a:lnTo>
                    <a:lnTo>
                      <a:pt x="474" y="1476"/>
                    </a:lnTo>
                    <a:lnTo>
                      <a:pt x="450" y="1452"/>
                    </a:lnTo>
                    <a:lnTo>
                      <a:pt x="426" y="1428"/>
                    </a:lnTo>
                    <a:lnTo>
                      <a:pt x="404" y="1402"/>
                    </a:lnTo>
                    <a:lnTo>
                      <a:pt x="384" y="1376"/>
                    </a:lnTo>
                    <a:lnTo>
                      <a:pt x="364" y="1348"/>
                    </a:lnTo>
                    <a:lnTo>
                      <a:pt x="344" y="1318"/>
                    </a:lnTo>
                    <a:lnTo>
                      <a:pt x="328" y="1290"/>
                    </a:lnTo>
                    <a:lnTo>
                      <a:pt x="312" y="1258"/>
                    </a:lnTo>
                    <a:lnTo>
                      <a:pt x="298" y="1228"/>
                    </a:lnTo>
                    <a:lnTo>
                      <a:pt x="286" y="1196"/>
                    </a:lnTo>
                    <a:lnTo>
                      <a:pt x="274" y="1162"/>
                    </a:lnTo>
                    <a:lnTo>
                      <a:pt x="264" y="1128"/>
                    </a:lnTo>
                    <a:lnTo>
                      <a:pt x="256" y="1094"/>
                    </a:lnTo>
                    <a:lnTo>
                      <a:pt x="250" y="1060"/>
                    </a:lnTo>
                    <a:lnTo>
                      <a:pt x="246" y="1024"/>
                    </a:lnTo>
                    <a:lnTo>
                      <a:pt x="244" y="988"/>
                    </a:lnTo>
                    <a:lnTo>
                      <a:pt x="242" y="952"/>
                    </a:lnTo>
                    <a:lnTo>
                      <a:pt x="244" y="916"/>
                    </a:lnTo>
                    <a:lnTo>
                      <a:pt x="246" y="880"/>
                    </a:lnTo>
                    <a:lnTo>
                      <a:pt x="250" y="844"/>
                    </a:lnTo>
                    <a:lnTo>
                      <a:pt x="256" y="808"/>
                    </a:lnTo>
                    <a:lnTo>
                      <a:pt x="264" y="774"/>
                    </a:lnTo>
                    <a:lnTo>
                      <a:pt x="274" y="740"/>
                    </a:lnTo>
                    <a:lnTo>
                      <a:pt x="286" y="708"/>
                    </a:lnTo>
                    <a:lnTo>
                      <a:pt x="298" y="676"/>
                    </a:lnTo>
                    <a:lnTo>
                      <a:pt x="312" y="644"/>
                    </a:lnTo>
                    <a:lnTo>
                      <a:pt x="328" y="614"/>
                    </a:lnTo>
                    <a:lnTo>
                      <a:pt x="344" y="584"/>
                    </a:lnTo>
                    <a:lnTo>
                      <a:pt x="364" y="556"/>
                    </a:lnTo>
                    <a:lnTo>
                      <a:pt x="384" y="528"/>
                    </a:lnTo>
                    <a:lnTo>
                      <a:pt x="404" y="500"/>
                    </a:lnTo>
                    <a:lnTo>
                      <a:pt x="426" y="476"/>
                    </a:lnTo>
                    <a:lnTo>
                      <a:pt x="450" y="450"/>
                    </a:lnTo>
                    <a:lnTo>
                      <a:pt x="474" y="428"/>
                    </a:lnTo>
                    <a:lnTo>
                      <a:pt x="500" y="404"/>
                    </a:lnTo>
                    <a:lnTo>
                      <a:pt x="526" y="384"/>
                    </a:lnTo>
                    <a:lnTo>
                      <a:pt x="554" y="364"/>
                    </a:lnTo>
                    <a:lnTo>
                      <a:pt x="584" y="346"/>
                    </a:lnTo>
                    <a:lnTo>
                      <a:pt x="614" y="328"/>
                    </a:lnTo>
                    <a:lnTo>
                      <a:pt x="644" y="314"/>
                    </a:lnTo>
                    <a:lnTo>
                      <a:pt x="676" y="298"/>
                    </a:lnTo>
                    <a:lnTo>
                      <a:pt x="708" y="286"/>
                    </a:lnTo>
                    <a:lnTo>
                      <a:pt x="740" y="276"/>
                    </a:lnTo>
                    <a:lnTo>
                      <a:pt x="774" y="266"/>
                    </a:lnTo>
                    <a:lnTo>
                      <a:pt x="808" y="258"/>
                    </a:lnTo>
                    <a:lnTo>
                      <a:pt x="842" y="252"/>
                    </a:lnTo>
                    <a:lnTo>
                      <a:pt x="878" y="246"/>
                    </a:lnTo>
                    <a:lnTo>
                      <a:pt x="914" y="244"/>
                    </a:lnTo>
                    <a:lnTo>
                      <a:pt x="950" y="244"/>
                    </a:lnTo>
                    <a:lnTo>
                      <a:pt x="950" y="0"/>
                    </a:lnTo>
                    <a:lnTo>
                      <a:pt x="902" y="2"/>
                    </a:lnTo>
                    <a:lnTo>
                      <a:pt x="854" y="4"/>
                    </a:lnTo>
                    <a:lnTo>
                      <a:pt x="806" y="10"/>
                    </a:lnTo>
                    <a:lnTo>
                      <a:pt x="760" y="20"/>
                    </a:lnTo>
                    <a:lnTo>
                      <a:pt x="712" y="30"/>
                    </a:lnTo>
                    <a:lnTo>
                      <a:pt x="668" y="42"/>
                    </a:lnTo>
                    <a:lnTo>
                      <a:pt x="624" y="58"/>
                    </a:lnTo>
                    <a:lnTo>
                      <a:pt x="580" y="74"/>
                    </a:lnTo>
                    <a:lnTo>
                      <a:pt x="538" y="94"/>
                    </a:lnTo>
                    <a:lnTo>
                      <a:pt x="498" y="114"/>
                    </a:lnTo>
                    <a:lnTo>
                      <a:pt x="458" y="138"/>
                    </a:lnTo>
                    <a:lnTo>
                      <a:pt x="418" y="162"/>
                    </a:lnTo>
                    <a:lnTo>
                      <a:pt x="382" y="190"/>
                    </a:lnTo>
                    <a:lnTo>
                      <a:pt x="346" y="218"/>
                    </a:lnTo>
                    <a:lnTo>
                      <a:pt x="310" y="248"/>
                    </a:lnTo>
                    <a:lnTo>
                      <a:pt x="278" y="278"/>
                    </a:lnTo>
                    <a:lnTo>
                      <a:pt x="246" y="312"/>
                    </a:lnTo>
                    <a:lnTo>
                      <a:pt x="216" y="346"/>
                    </a:lnTo>
                    <a:lnTo>
                      <a:pt x="188" y="382"/>
                    </a:lnTo>
                    <a:lnTo>
                      <a:pt x="162" y="420"/>
                    </a:lnTo>
                    <a:lnTo>
                      <a:pt x="138" y="458"/>
                    </a:lnTo>
                    <a:lnTo>
                      <a:pt x="114" y="498"/>
                    </a:lnTo>
                    <a:lnTo>
                      <a:pt x="94" y="540"/>
                    </a:lnTo>
                    <a:lnTo>
                      <a:pt x="74" y="582"/>
                    </a:lnTo>
                    <a:lnTo>
                      <a:pt x="56" y="624"/>
                    </a:lnTo>
                    <a:lnTo>
                      <a:pt x="42" y="668"/>
                    </a:lnTo>
                    <a:lnTo>
                      <a:pt x="30" y="714"/>
                    </a:lnTo>
                    <a:lnTo>
                      <a:pt x="18" y="760"/>
                    </a:lnTo>
                    <a:lnTo>
                      <a:pt x="10" y="806"/>
                    </a:lnTo>
                    <a:lnTo>
                      <a:pt x="4" y="854"/>
                    </a:lnTo>
                    <a:lnTo>
                      <a:pt x="0" y="902"/>
                    </a:lnTo>
                    <a:lnTo>
                      <a:pt x="0" y="952"/>
                    </a:lnTo>
                    <a:lnTo>
                      <a:pt x="0" y="1000"/>
                    </a:lnTo>
                    <a:lnTo>
                      <a:pt x="4" y="1048"/>
                    </a:lnTo>
                    <a:lnTo>
                      <a:pt x="10" y="1096"/>
                    </a:lnTo>
                    <a:lnTo>
                      <a:pt x="18" y="1144"/>
                    </a:lnTo>
                    <a:lnTo>
                      <a:pt x="30" y="1190"/>
                    </a:lnTo>
                    <a:lnTo>
                      <a:pt x="42" y="1234"/>
                    </a:lnTo>
                    <a:lnTo>
                      <a:pt x="56" y="1278"/>
                    </a:lnTo>
                    <a:lnTo>
                      <a:pt x="74" y="1322"/>
                    </a:lnTo>
                    <a:lnTo>
                      <a:pt x="94" y="1364"/>
                    </a:lnTo>
                    <a:lnTo>
                      <a:pt x="114" y="1406"/>
                    </a:lnTo>
                    <a:lnTo>
                      <a:pt x="138" y="1444"/>
                    </a:lnTo>
                    <a:lnTo>
                      <a:pt x="162" y="1484"/>
                    </a:lnTo>
                    <a:lnTo>
                      <a:pt x="188" y="1520"/>
                    </a:lnTo>
                    <a:lnTo>
                      <a:pt x="216" y="1556"/>
                    </a:lnTo>
                    <a:lnTo>
                      <a:pt x="246" y="1592"/>
                    </a:lnTo>
                    <a:lnTo>
                      <a:pt x="278" y="1624"/>
                    </a:lnTo>
                    <a:lnTo>
                      <a:pt x="310" y="1656"/>
                    </a:lnTo>
                    <a:lnTo>
                      <a:pt x="346" y="1686"/>
                    </a:lnTo>
                    <a:lnTo>
                      <a:pt x="382" y="1714"/>
                    </a:lnTo>
                    <a:lnTo>
                      <a:pt x="418" y="1740"/>
                    </a:lnTo>
                    <a:lnTo>
                      <a:pt x="458" y="1766"/>
                    </a:lnTo>
                    <a:lnTo>
                      <a:pt x="498" y="1788"/>
                    </a:lnTo>
                    <a:lnTo>
                      <a:pt x="538" y="1810"/>
                    </a:lnTo>
                    <a:lnTo>
                      <a:pt x="580" y="1828"/>
                    </a:lnTo>
                    <a:lnTo>
                      <a:pt x="624" y="1846"/>
                    </a:lnTo>
                    <a:lnTo>
                      <a:pt x="668" y="1860"/>
                    </a:lnTo>
                    <a:lnTo>
                      <a:pt x="712" y="1874"/>
                    </a:lnTo>
                    <a:lnTo>
                      <a:pt x="760" y="1884"/>
                    </a:lnTo>
                    <a:lnTo>
                      <a:pt x="806" y="1892"/>
                    </a:lnTo>
                    <a:lnTo>
                      <a:pt x="854" y="1898"/>
                    </a:lnTo>
                    <a:lnTo>
                      <a:pt x="902" y="1902"/>
                    </a:lnTo>
                    <a:lnTo>
                      <a:pt x="950" y="1904"/>
                    </a:lnTo>
                    <a:lnTo>
                      <a:pt x="950" y="166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sz="1100"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34" name="Freeform 43"/>
              <p:cNvSpPr>
                <a:spLocks/>
              </p:cNvSpPr>
              <p:nvPr/>
            </p:nvSpPr>
            <p:spPr bwMode="auto">
              <a:xfrm>
                <a:off x="1265985" y="2132856"/>
                <a:ext cx="1204289" cy="1876888"/>
              </a:xfrm>
              <a:custGeom>
                <a:avLst/>
                <a:gdLst>
                  <a:gd name="T0" fmla="*/ 0 w 1282"/>
                  <a:gd name="T1" fmla="*/ 215316065 h 1998"/>
                  <a:gd name="T2" fmla="*/ 324738126 w 1282"/>
                  <a:gd name="T3" fmla="*/ 298265497 h 1998"/>
                  <a:gd name="T4" fmla="*/ 418277188 w 1282"/>
                  <a:gd name="T5" fmla="*/ 310619328 h 1998"/>
                  <a:gd name="T6" fmla="*/ 506520947 w 1282"/>
                  <a:gd name="T7" fmla="*/ 335327929 h 1998"/>
                  <a:gd name="T8" fmla="*/ 589470345 w 1282"/>
                  <a:gd name="T9" fmla="*/ 372390361 h 1998"/>
                  <a:gd name="T10" fmla="*/ 665360279 w 1282"/>
                  <a:gd name="T11" fmla="*/ 421806624 h 1998"/>
                  <a:gd name="T12" fmla="*/ 734190750 w 1282"/>
                  <a:gd name="T13" fmla="*/ 480048393 h 1998"/>
                  <a:gd name="T14" fmla="*/ 792431556 w 1282"/>
                  <a:gd name="T15" fmla="*/ 548877953 h 1998"/>
                  <a:gd name="T16" fmla="*/ 841847798 w 1282"/>
                  <a:gd name="T17" fmla="*/ 624767919 h 1998"/>
                  <a:gd name="T18" fmla="*/ 878910215 w 1282"/>
                  <a:gd name="T19" fmla="*/ 707717350 h 1998"/>
                  <a:gd name="T20" fmla="*/ 903618806 w 1282"/>
                  <a:gd name="T21" fmla="*/ 795962086 h 1998"/>
                  <a:gd name="T22" fmla="*/ 915973571 w 1282"/>
                  <a:gd name="T23" fmla="*/ 891265348 h 1998"/>
                  <a:gd name="T24" fmla="*/ 915973571 w 1282"/>
                  <a:gd name="T25" fmla="*/ 954801483 h 1998"/>
                  <a:gd name="T26" fmla="*/ 903618806 w 1282"/>
                  <a:gd name="T27" fmla="*/ 1048339644 h 1998"/>
                  <a:gd name="T28" fmla="*/ 878910215 w 1282"/>
                  <a:gd name="T29" fmla="*/ 1138349481 h 1998"/>
                  <a:gd name="T30" fmla="*/ 841847798 w 1282"/>
                  <a:gd name="T31" fmla="*/ 1221298912 h 1998"/>
                  <a:gd name="T32" fmla="*/ 792431556 w 1282"/>
                  <a:gd name="T33" fmla="*/ 1297188878 h 1998"/>
                  <a:gd name="T34" fmla="*/ 734190750 w 1282"/>
                  <a:gd name="T35" fmla="*/ 1364254276 h 1998"/>
                  <a:gd name="T36" fmla="*/ 665360279 w 1282"/>
                  <a:gd name="T37" fmla="*/ 1424260207 h 1998"/>
                  <a:gd name="T38" fmla="*/ 589470345 w 1282"/>
                  <a:gd name="T39" fmla="*/ 1471911369 h 1998"/>
                  <a:gd name="T40" fmla="*/ 506520947 w 1282"/>
                  <a:gd name="T41" fmla="*/ 1508974740 h 1998"/>
                  <a:gd name="T42" fmla="*/ 418277188 w 1282"/>
                  <a:gd name="T43" fmla="*/ 1535447503 h 1998"/>
                  <a:gd name="T44" fmla="*/ 324738126 w 1282"/>
                  <a:gd name="T45" fmla="*/ 1547801334 h 1998"/>
                  <a:gd name="T46" fmla="*/ 291204971 w 1282"/>
                  <a:gd name="T47" fmla="*/ 1763117400 h 1998"/>
                  <a:gd name="T48" fmla="*/ 420041349 w 1282"/>
                  <a:gd name="T49" fmla="*/ 1752527731 h 1998"/>
                  <a:gd name="T50" fmla="*/ 541818263 w 1282"/>
                  <a:gd name="T51" fmla="*/ 1724289866 h 1998"/>
                  <a:gd name="T52" fmla="*/ 656535715 w 1282"/>
                  <a:gd name="T53" fmla="*/ 1680167968 h 1998"/>
                  <a:gd name="T54" fmla="*/ 760663502 w 1282"/>
                  <a:gd name="T55" fmla="*/ 1618396935 h 1998"/>
                  <a:gd name="T56" fmla="*/ 855967664 w 1282"/>
                  <a:gd name="T57" fmla="*/ 1544272071 h 1998"/>
                  <a:gd name="T58" fmla="*/ 940681223 w 1282"/>
                  <a:gd name="T59" fmla="*/ 1456028275 h 1998"/>
                  <a:gd name="T60" fmla="*/ 1009511693 w 1282"/>
                  <a:gd name="T61" fmla="*/ 1357194810 h 1998"/>
                  <a:gd name="T62" fmla="*/ 1065988339 w 1282"/>
                  <a:gd name="T63" fmla="*/ 1249536777 h 1998"/>
                  <a:gd name="T64" fmla="*/ 1104815856 w 1282"/>
                  <a:gd name="T65" fmla="*/ 1133054177 h 1998"/>
                  <a:gd name="T66" fmla="*/ 1127758407 w 1282"/>
                  <a:gd name="T67" fmla="*/ 1007747948 h 1998"/>
                  <a:gd name="T68" fmla="*/ 1131288608 w 1282"/>
                  <a:gd name="T69" fmla="*/ 923033416 h 1998"/>
                  <a:gd name="T70" fmla="*/ 1122464044 w 1282"/>
                  <a:gd name="T71" fmla="*/ 794196985 h 1998"/>
                  <a:gd name="T72" fmla="*/ 1094226191 w 1282"/>
                  <a:gd name="T73" fmla="*/ 672420020 h 1998"/>
                  <a:gd name="T74" fmla="*/ 1048339211 w 1282"/>
                  <a:gd name="T75" fmla="*/ 559467622 h 1998"/>
                  <a:gd name="T76" fmla="*/ 988333304 w 1282"/>
                  <a:gd name="T77" fmla="*/ 453574691 h 1998"/>
                  <a:gd name="T78" fmla="*/ 914208470 w 1282"/>
                  <a:gd name="T79" fmla="*/ 358271429 h 1998"/>
                  <a:gd name="T80" fmla="*/ 825963771 w 1282"/>
                  <a:gd name="T81" fmla="*/ 275321997 h 1998"/>
                  <a:gd name="T82" fmla="*/ 727131286 w 1282"/>
                  <a:gd name="T83" fmla="*/ 204726396 h 1998"/>
                  <a:gd name="T84" fmla="*/ 619473298 w 1282"/>
                  <a:gd name="T85" fmla="*/ 148249728 h 1998"/>
                  <a:gd name="T86" fmla="*/ 501226585 w 1282"/>
                  <a:gd name="T87" fmla="*/ 109423134 h 1998"/>
                  <a:gd name="T88" fmla="*/ 377684570 w 1282"/>
                  <a:gd name="T89" fmla="*/ 86479634 h 199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282" h="1998">
                    <a:moveTo>
                      <a:pt x="330" y="94"/>
                    </a:moveTo>
                    <a:lnTo>
                      <a:pt x="330" y="0"/>
                    </a:lnTo>
                    <a:lnTo>
                      <a:pt x="0" y="244"/>
                    </a:lnTo>
                    <a:lnTo>
                      <a:pt x="330" y="338"/>
                    </a:lnTo>
                    <a:lnTo>
                      <a:pt x="368" y="338"/>
                    </a:lnTo>
                    <a:lnTo>
                      <a:pt x="404" y="340"/>
                    </a:lnTo>
                    <a:lnTo>
                      <a:pt x="438" y="346"/>
                    </a:lnTo>
                    <a:lnTo>
                      <a:pt x="474" y="352"/>
                    </a:lnTo>
                    <a:lnTo>
                      <a:pt x="508" y="360"/>
                    </a:lnTo>
                    <a:lnTo>
                      <a:pt x="542" y="370"/>
                    </a:lnTo>
                    <a:lnTo>
                      <a:pt x="574" y="380"/>
                    </a:lnTo>
                    <a:lnTo>
                      <a:pt x="606" y="392"/>
                    </a:lnTo>
                    <a:lnTo>
                      <a:pt x="638" y="408"/>
                    </a:lnTo>
                    <a:lnTo>
                      <a:pt x="668" y="422"/>
                    </a:lnTo>
                    <a:lnTo>
                      <a:pt x="698" y="440"/>
                    </a:lnTo>
                    <a:lnTo>
                      <a:pt x="726" y="458"/>
                    </a:lnTo>
                    <a:lnTo>
                      <a:pt x="754" y="478"/>
                    </a:lnTo>
                    <a:lnTo>
                      <a:pt x="782" y="498"/>
                    </a:lnTo>
                    <a:lnTo>
                      <a:pt x="808" y="522"/>
                    </a:lnTo>
                    <a:lnTo>
                      <a:pt x="832" y="544"/>
                    </a:lnTo>
                    <a:lnTo>
                      <a:pt x="856" y="570"/>
                    </a:lnTo>
                    <a:lnTo>
                      <a:pt x="878" y="594"/>
                    </a:lnTo>
                    <a:lnTo>
                      <a:pt x="898" y="622"/>
                    </a:lnTo>
                    <a:lnTo>
                      <a:pt x="918" y="650"/>
                    </a:lnTo>
                    <a:lnTo>
                      <a:pt x="936" y="678"/>
                    </a:lnTo>
                    <a:lnTo>
                      <a:pt x="954" y="708"/>
                    </a:lnTo>
                    <a:lnTo>
                      <a:pt x="970" y="738"/>
                    </a:lnTo>
                    <a:lnTo>
                      <a:pt x="984" y="770"/>
                    </a:lnTo>
                    <a:lnTo>
                      <a:pt x="996" y="802"/>
                    </a:lnTo>
                    <a:lnTo>
                      <a:pt x="1008" y="834"/>
                    </a:lnTo>
                    <a:lnTo>
                      <a:pt x="1016" y="868"/>
                    </a:lnTo>
                    <a:lnTo>
                      <a:pt x="1024" y="902"/>
                    </a:lnTo>
                    <a:lnTo>
                      <a:pt x="1032" y="938"/>
                    </a:lnTo>
                    <a:lnTo>
                      <a:pt x="1036" y="974"/>
                    </a:lnTo>
                    <a:lnTo>
                      <a:pt x="1038" y="1010"/>
                    </a:lnTo>
                    <a:lnTo>
                      <a:pt x="1040" y="1046"/>
                    </a:lnTo>
                    <a:lnTo>
                      <a:pt x="1038" y="1082"/>
                    </a:lnTo>
                    <a:lnTo>
                      <a:pt x="1036" y="1118"/>
                    </a:lnTo>
                    <a:lnTo>
                      <a:pt x="1032" y="1154"/>
                    </a:lnTo>
                    <a:lnTo>
                      <a:pt x="1024" y="1188"/>
                    </a:lnTo>
                    <a:lnTo>
                      <a:pt x="1016" y="1222"/>
                    </a:lnTo>
                    <a:lnTo>
                      <a:pt x="1008" y="1256"/>
                    </a:lnTo>
                    <a:lnTo>
                      <a:pt x="996" y="1290"/>
                    </a:lnTo>
                    <a:lnTo>
                      <a:pt x="984" y="1322"/>
                    </a:lnTo>
                    <a:lnTo>
                      <a:pt x="970" y="1352"/>
                    </a:lnTo>
                    <a:lnTo>
                      <a:pt x="954" y="1384"/>
                    </a:lnTo>
                    <a:lnTo>
                      <a:pt x="936" y="1412"/>
                    </a:lnTo>
                    <a:lnTo>
                      <a:pt x="918" y="1442"/>
                    </a:lnTo>
                    <a:lnTo>
                      <a:pt x="898" y="1470"/>
                    </a:lnTo>
                    <a:lnTo>
                      <a:pt x="878" y="1496"/>
                    </a:lnTo>
                    <a:lnTo>
                      <a:pt x="856" y="1522"/>
                    </a:lnTo>
                    <a:lnTo>
                      <a:pt x="832" y="1546"/>
                    </a:lnTo>
                    <a:lnTo>
                      <a:pt x="808" y="1570"/>
                    </a:lnTo>
                    <a:lnTo>
                      <a:pt x="782" y="1592"/>
                    </a:lnTo>
                    <a:lnTo>
                      <a:pt x="754" y="1614"/>
                    </a:lnTo>
                    <a:lnTo>
                      <a:pt x="726" y="1632"/>
                    </a:lnTo>
                    <a:lnTo>
                      <a:pt x="698" y="1652"/>
                    </a:lnTo>
                    <a:lnTo>
                      <a:pt x="668" y="1668"/>
                    </a:lnTo>
                    <a:lnTo>
                      <a:pt x="638" y="1684"/>
                    </a:lnTo>
                    <a:lnTo>
                      <a:pt x="606" y="1698"/>
                    </a:lnTo>
                    <a:lnTo>
                      <a:pt x="574" y="1710"/>
                    </a:lnTo>
                    <a:lnTo>
                      <a:pt x="542" y="1722"/>
                    </a:lnTo>
                    <a:lnTo>
                      <a:pt x="508" y="1732"/>
                    </a:lnTo>
                    <a:lnTo>
                      <a:pt x="474" y="1740"/>
                    </a:lnTo>
                    <a:lnTo>
                      <a:pt x="438" y="1746"/>
                    </a:lnTo>
                    <a:lnTo>
                      <a:pt x="404" y="1750"/>
                    </a:lnTo>
                    <a:lnTo>
                      <a:pt x="368" y="1754"/>
                    </a:lnTo>
                    <a:lnTo>
                      <a:pt x="330" y="1754"/>
                    </a:lnTo>
                    <a:lnTo>
                      <a:pt x="330" y="1998"/>
                    </a:lnTo>
                    <a:lnTo>
                      <a:pt x="380" y="1996"/>
                    </a:lnTo>
                    <a:lnTo>
                      <a:pt x="428" y="1992"/>
                    </a:lnTo>
                    <a:lnTo>
                      <a:pt x="476" y="1986"/>
                    </a:lnTo>
                    <a:lnTo>
                      <a:pt x="522" y="1978"/>
                    </a:lnTo>
                    <a:lnTo>
                      <a:pt x="568" y="1968"/>
                    </a:lnTo>
                    <a:lnTo>
                      <a:pt x="614" y="1954"/>
                    </a:lnTo>
                    <a:lnTo>
                      <a:pt x="658" y="1940"/>
                    </a:lnTo>
                    <a:lnTo>
                      <a:pt x="702" y="1922"/>
                    </a:lnTo>
                    <a:lnTo>
                      <a:pt x="744" y="1904"/>
                    </a:lnTo>
                    <a:lnTo>
                      <a:pt x="784" y="1882"/>
                    </a:lnTo>
                    <a:lnTo>
                      <a:pt x="824" y="1860"/>
                    </a:lnTo>
                    <a:lnTo>
                      <a:pt x="862" y="1834"/>
                    </a:lnTo>
                    <a:lnTo>
                      <a:pt x="900" y="1808"/>
                    </a:lnTo>
                    <a:lnTo>
                      <a:pt x="936" y="1780"/>
                    </a:lnTo>
                    <a:lnTo>
                      <a:pt x="970" y="1750"/>
                    </a:lnTo>
                    <a:lnTo>
                      <a:pt x="1004" y="1718"/>
                    </a:lnTo>
                    <a:lnTo>
                      <a:pt x="1036" y="1686"/>
                    </a:lnTo>
                    <a:lnTo>
                      <a:pt x="1066" y="1650"/>
                    </a:lnTo>
                    <a:lnTo>
                      <a:pt x="1094" y="1614"/>
                    </a:lnTo>
                    <a:lnTo>
                      <a:pt x="1120" y="1578"/>
                    </a:lnTo>
                    <a:lnTo>
                      <a:pt x="1144" y="1538"/>
                    </a:lnTo>
                    <a:lnTo>
                      <a:pt x="1168" y="1500"/>
                    </a:lnTo>
                    <a:lnTo>
                      <a:pt x="1188" y="1458"/>
                    </a:lnTo>
                    <a:lnTo>
                      <a:pt x="1208" y="1416"/>
                    </a:lnTo>
                    <a:lnTo>
                      <a:pt x="1224" y="1372"/>
                    </a:lnTo>
                    <a:lnTo>
                      <a:pt x="1240" y="1328"/>
                    </a:lnTo>
                    <a:lnTo>
                      <a:pt x="1252" y="1284"/>
                    </a:lnTo>
                    <a:lnTo>
                      <a:pt x="1264" y="1238"/>
                    </a:lnTo>
                    <a:lnTo>
                      <a:pt x="1272" y="1190"/>
                    </a:lnTo>
                    <a:lnTo>
                      <a:pt x="1278" y="1142"/>
                    </a:lnTo>
                    <a:lnTo>
                      <a:pt x="1282" y="1094"/>
                    </a:lnTo>
                    <a:lnTo>
                      <a:pt x="1282" y="1046"/>
                    </a:lnTo>
                    <a:lnTo>
                      <a:pt x="1282" y="996"/>
                    </a:lnTo>
                    <a:lnTo>
                      <a:pt x="1278" y="948"/>
                    </a:lnTo>
                    <a:lnTo>
                      <a:pt x="1272" y="900"/>
                    </a:lnTo>
                    <a:lnTo>
                      <a:pt x="1264" y="854"/>
                    </a:lnTo>
                    <a:lnTo>
                      <a:pt x="1252" y="808"/>
                    </a:lnTo>
                    <a:lnTo>
                      <a:pt x="1240" y="762"/>
                    </a:lnTo>
                    <a:lnTo>
                      <a:pt x="1224" y="718"/>
                    </a:lnTo>
                    <a:lnTo>
                      <a:pt x="1208" y="676"/>
                    </a:lnTo>
                    <a:lnTo>
                      <a:pt x="1188" y="634"/>
                    </a:lnTo>
                    <a:lnTo>
                      <a:pt x="1168" y="592"/>
                    </a:lnTo>
                    <a:lnTo>
                      <a:pt x="1144" y="552"/>
                    </a:lnTo>
                    <a:lnTo>
                      <a:pt x="1120" y="514"/>
                    </a:lnTo>
                    <a:lnTo>
                      <a:pt x="1094" y="476"/>
                    </a:lnTo>
                    <a:lnTo>
                      <a:pt x="1066" y="440"/>
                    </a:lnTo>
                    <a:lnTo>
                      <a:pt x="1036" y="406"/>
                    </a:lnTo>
                    <a:lnTo>
                      <a:pt x="1004" y="372"/>
                    </a:lnTo>
                    <a:lnTo>
                      <a:pt x="970" y="342"/>
                    </a:lnTo>
                    <a:lnTo>
                      <a:pt x="936" y="312"/>
                    </a:lnTo>
                    <a:lnTo>
                      <a:pt x="900" y="284"/>
                    </a:lnTo>
                    <a:lnTo>
                      <a:pt x="862" y="256"/>
                    </a:lnTo>
                    <a:lnTo>
                      <a:pt x="824" y="232"/>
                    </a:lnTo>
                    <a:lnTo>
                      <a:pt x="784" y="208"/>
                    </a:lnTo>
                    <a:lnTo>
                      <a:pt x="744" y="188"/>
                    </a:lnTo>
                    <a:lnTo>
                      <a:pt x="702" y="168"/>
                    </a:lnTo>
                    <a:lnTo>
                      <a:pt x="658" y="152"/>
                    </a:lnTo>
                    <a:lnTo>
                      <a:pt x="614" y="136"/>
                    </a:lnTo>
                    <a:lnTo>
                      <a:pt x="568" y="124"/>
                    </a:lnTo>
                    <a:lnTo>
                      <a:pt x="522" y="114"/>
                    </a:lnTo>
                    <a:lnTo>
                      <a:pt x="476" y="104"/>
                    </a:lnTo>
                    <a:lnTo>
                      <a:pt x="428" y="98"/>
                    </a:lnTo>
                    <a:lnTo>
                      <a:pt x="380" y="96"/>
                    </a:lnTo>
                    <a:lnTo>
                      <a:pt x="330" y="9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sz="1100"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35" name="Freeform 42"/>
              <p:cNvSpPr>
                <a:spLocks/>
              </p:cNvSpPr>
              <p:nvPr/>
            </p:nvSpPr>
            <p:spPr bwMode="auto">
              <a:xfrm>
                <a:off x="1265985" y="2132856"/>
                <a:ext cx="1204289" cy="1876888"/>
              </a:xfrm>
              <a:custGeom>
                <a:avLst/>
                <a:gdLst/>
                <a:ahLst/>
                <a:cxnLst>
                  <a:cxn ang="0">
                    <a:pos x="0" y="244"/>
                  </a:cxn>
                  <a:cxn ang="0">
                    <a:pos x="368" y="338"/>
                  </a:cxn>
                  <a:cxn ang="0">
                    <a:pos x="474" y="352"/>
                  </a:cxn>
                  <a:cxn ang="0">
                    <a:pos x="574" y="380"/>
                  </a:cxn>
                  <a:cxn ang="0">
                    <a:pos x="668" y="422"/>
                  </a:cxn>
                  <a:cxn ang="0">
                    <a:pos x="754" y="478"/>
                  </a:cxn>
                  <a:cxn ang="0">
                    <a:pos x="832" y="544"/>
                  </a:cxn>
                  <a:cxn ang="0">
                    <a:pos x="898" y="622"/>
                  </a:cxn>
                  <a:cxn ang="0">
                    <a:pos x="954" y="708"/>
                  </a:cxn>
                  <a:cxn ang="0">
                    <a:pos x="996" y="802"/>
                  </a:cxn>
                  <a:cxn ang="0">
                    <a:pos x="1024" y="902"/>
                  </a:cxn>
                  <a:cxn ang="0">
                    <a:pos x="1038" y="1010"/>
                  </a:cxn>
                  <a:cxn ang="0">
                    <a:pos x="1038" y="1082"/>
                  </a:cxn>
                  <a:cxn ang="0">
                    <a:pos x="1024" y="1188"/>
                  </a:cxn>
                  <a:cxn ang="0">
                    <a:pos x="996" y="1290"/>
                  </a:cxn>
                  <a:cxn ang="0">
                    <a:pos x="954" y="1384"/>
                  </a:cxn>
                  <a:cxn ang="0">
                    <a:pos x="898" y="1470"/>
                  </a:cxn>
                  <a:cxn ang="0">
                    <a:pos x="832" y="1546"/>
                  </a:cxn>
                  <a:cxn ang="0">
                    <a:pos x="754" y="1614"/>
                  </a:cxn>
                  <a:cxn ang="0">
                    <a:pos x="668" y="1668"/>
                  </a:cxn>
                  <a:cxn ang="0">
                    <a:pos x="574" y="1710"/>
                  </a:cxn>
                  <a:cxn ang="0">
                    <a:pos x="474" y="1740"/>
                  </a:cxn>
                  <a:cxn ang="0">
                    <a:pos x="368" y="1754"/>
                  </a:cxn>
                  <a:cxn ang="0">
                    <a:pos x="330" y="1998"/>
                  </a:cxn>
                  <a:cxn ang="0">
                    <a:pos x="476" y="1986"/>
                  </a:cxn>
                  <a:cxn ang="0">
                    <a:pos x="614" y="1954"/>
                  </a:cxn>
                  <a:cxn ang="0">
                    <a:pos x="744" y="1904"/>
                  </a:cxn>
                  <a:cxn ang="0">
                    <a:pos x="862" y="1834"/>
                  </a:cxn>
                  <a:cxn ang="0">
                    <a:pos x="970" y="1750"/>
                  </a:cxn>
                  <a:cxn ang="0">
                    <a:pos x="1066" y="1650"/>
                  </a:cxn>
                  <a:cxn ang="0">
                    <a:pos x="1144" y="1538"/>
                  </a:cxn>
                  <a:cxn ang="0">
                    <a:pos x="1208" y="1416"/>
                  </a:cxn>
                  <a:cxn ang="0">
                    <a:pos x="1252" y="1284"/>
                  </a:cxn>
                  <a:cxn ang="0">
                    <a:pos x="1278" y="1142"/>
                  </a:cxn>
                  <a:cxn ang="0">
                    <a:pos x="1282" y="1046"/>
                  </a:cxn>
                  <a:cxn ang="0">
                    <a:pos x="1272" y="900"/>
                  </a:cxn>
                  <a:cxn ang="0">
                    <a:pos x="1240" y="762"/>
                  </a:cxn>
                  <a:cxn ang="0">
                    <a:pos x="1188" y="634"/>
                  </a:cxn>
                  <a:cxn ang="0">
                    <a:pos x="1120" y="514"/>
                  </a:cxn>
                  <a:cxn ang="0">
                    <a:pos x="1036" y="406"/>
                  </a:cxn>
                  <a:cxn ang="0">
                    <a:pos x="936" y="312"/>
                  </a:cxn>
                  <a:cxn ang="0">
                    <a:pos x="824" y="232"/>
                  </a:cxn>
                  <a:cxn ang="0">
                    <a:pos x="702" y="168"/>
                  </a:cxn>
                  <a:cxn ang="0">
                    <a:pos x="568" y="124"/>
                  </a:cxn>
                  <a:cxn ang="0">
                    <a:pos x="428" y="98"/>
                  </a:cxn>
                </a:cxnLst>
                <a:rect l="0" t="0" r="r" b="b"/>
                <a:pathLst>
                  <a:path w="1282" h="1998">
                    <a:moveTo>
                      <a:pt x="330" y="94"/>
                    </a:moveTo>
                    <a:lnTo>
                      <a:pt x="330" y="0"/>
                    </a:lnTo>
                    <a:lnTo>
                      <a:pt x="0" y="244"/>
                    </a:lnTo>
                    <a:lnTo>
                      <a:pt x="330" y="338"/>
                    </a:lnTo>
                    <a:lnTo>
                      <a:pt x="330" y="338"/>
                    </a:lnTo>
                    <a:lnTo>
                      <a:pt x="368" y="338"/>
                    </a:lnTo>
                    <a:lnTo>
                      <a:pt x="404" y="340"/>
                    </a:lnTo>
                    <a:lnTo>
                      <a:pt x="438" y="346"/>
                    </a:lnTo>
                    <a:lnTo>
                      <a:pt x="474" y="352"/>
                    </a:lnTo>
                    <a:lnTo>
                      <a:pt x="508" y="360"/>
                    </a:lnTo>
                    <a:lnTo>
                      <a:pt x="542" y="370"/>
                    </a:lnTo>
                    <a:lnTo>
                      <a:pt x="574" y="380"/>
                    </a:lnTo>
                    <a:lnTo>
                      <a:pt x="606" y="392"/>
                    </a:lnTo>
                    <a:lnTo>
                      <a:pt x="638" y="408"/>
                    </a:lnTo>
                    <a:lnTo>
                      <a:pt x="668" y="422"/>
                    </a:lnTo>
                    <a:lnTo>
                      <a:pt x="698" y="440"/>
                    </a:lnTo>
                    <a:lnTo>
                      <a:pt x="726" y="458"/>
                    </a:lnTo>
                    <a:lnTo>
                      <a:pt x="754" y="478"/>
                    </a:lnTo>
                    <a:lnTo>
                      <a:pt x="782" y="498"/>
                    </a:lnTo>
                    <a:lnTo>
                      <a:pt x="808" y="522"/>
                    </a:lnTo>
                    <a:lnTo>
                      <a:pt x="832" y="544"/>
                    </a:lnTo>
                    <a:lnTo>
                      <a:pt x="856" y="570"/>
                    </a:lnTo>
                    <a:lnTo>
                      <a:pt x="878" y="594"/>
                    </a:lnTo>
                    <a:lnTo>
                      <a:pt x="898" y="622"/>
                    </a:lnTo>
                    <a:lnTo>
                      <a:pt x="918" y="650"/>
                    </a:lnTo>
                    <a:lnTo>
                      <a:pt x="936" y="678"/>
                    </a:lnTo>
                    <a:lnTo>
                      <a:pt x="954" y="708"/>
                    </a:lnTo>
                    <a:lnTo>
                      <a:pt x="970" y="738"/>
                    </a:lnTo>
                    <a:lnTo>
                      <a:pt x="984" y="770"/>
                    </a:lnTo>
                    <a:lnTo>
                      <a:pt x="996" y="802"/>
                    </a:lnTo>
                    <a:lnTo>
                      <a:pt x="1008" y="834"/>
                    </a:lnTo>
                    <a:lnTo>
                      <a:pt x="1016" y="868"/>
                    </a:lnTo>
                    <a:lnTo>
                      <a:pt x="1024" y="902"/>
                    </a:lnTo>
                    <a:lnTo>
                      <a:pt x="1032" y="938"/>
                    </a:lnTo>
                    <a:lnTo>
                      <a:pt x="1036" y="974"/>
                    </a:lnTo>
                    <a:lnTo>
                      <a:pt x="1038" y="1010"/>
                    </a:lnTo>
                    <a:lnTo>
                      <a:pt x="1040" y="1046"/>
                    </a:lnTo>
                    <a:lnTo>
                      <a:pt x="1040" y="1046"/>
                    </a:lnTo>
                    <a:lnTo>
                      <a:pt x="1038" y="1082"/>
                    </a:lnTo>
                    <a:lnTo>
                      <a:pt x="1036" y="1118"/>
                    </a:lnTo>
                    <a:lnTo>
                      <a:pt x="1032" y="1154"/>
                    </a:lnTo>
                    <a:lnTo>
                      <a:pt x="1024" y="1188"/>
                    </a:lnTo>
                    <a:lnTo>
                      <a:pt x="1016" y="1222"/>
                    </a:lnTo>
                    <a:lnTo>
                      <a:pt x="1008" y="1256"/>
                    </a:lnTo>
                    <a:lnTo>
                      <a:pt x="996" y="1290"/>
                    </a:lnTo>
                    <a:lnTo>
                      <a:pt x="984" y="1322"/>
                    </a:lnTo>
                    <a:lnTo>
                      <a:pt x="970" y="1352"/>
                    </a:lnTo>
                    <a:lnTo>
                      <a:pt x="954" y="1384"/>
                    </a:lnTo>
                    <a:lnTo>
                      <a:pt x="936" y="1412"/>
                    </a:lnTo>
                    <a:lnTo>
                      <a:pt x="918" y="1442"/>
                    </a:lnTo>
                    <a:lnTo>
                      <a:pt x="898" y="1470"/>
                    </a:lnTo>
                    <a:lnTo>
                      <a:pt x="878" y="1496"/>
                    </a:lnTo>
                    <a:lnTo>
                      <a:pt x="856" y="1522"/>
                    </a:lnTo>
                    <a:lnTo>
                      <a:pt x="832" y="1546"/>
                    </a:lnTo>
                    <a:lnTo>
                      <a:pt x="808" y="1570"/>
                    </a:lnTo>
                    <a:lnTo>
                      <a:pt x="782" y="1592"/>
                    </a:lnTo>
                    <a:lnTo>
                      <a:pt x="754" y="1614"/>
                    </a:lnTo>
                    <a:lnTo>
                      <a:pt x="726" y="1632"/>
                    </a:lnTo>
                    <a:lnTo>
                      <a:pt x="698" y="1652"/>
                    </a:lnTo>
                    <a:lnTo>
                      <a:pt x="668" y="1668"/>
                    </a:lnTo>
                    <a:lnTo>
                      <a:pt x="638" y="1684"/>
                    </a:lnTo>
                    <a:lnTo>
                      <a:pt x="606" y="1698"/>
                    </a:lnTo>
                    <a:lnTo>
                      <a:pt x="574" y="1710"/>
                    </a:lnTo>
                    <a:lnTo>
                      <a:pt x="542" y="1722"/>
                    </a:lnTo>
                    <a:lnTo>
                      <a:pt x="508" y="1732"/>
                    </a:lnTo>
                    <a:lnTo>
                      <a:pt x="474" y="1740"/>
                    </a:lnTo>
                    <a:lnTo>
                      <a:pt x="438" y="1746"/>
                    </a:lnTo>
                    <a:lnTo>
                      <a:pt x="404" y="1750"/>
                    </a:lnTo>
                    <a:lnTo>
                      <a:pt x="368" y="1754"/>
                    </a:lnTo>
                    <a:lnTo>
                      <a:pt x="330" y="1754"/>
                    </a:lnTo>
                    <a:lnTo>
                      <a:pt x="330" y="1998"/>
                    </a:lnTo>
                    <a:lnTo>
                      <a:pt x="330" y="1998"/>
                    </a:lnTo>
                    <a:lnTo>
                      <a:pt x="380" y="1996"/>
                    </a:lnTo>
                    <a:lnTo>
                      <a:pt x="428" y="1992"/>
                    </a:lnTo>
                    <a:lnTo>
                      <a:pt x="476" y="1986"/>
                    </a:lnTo>
                    <a:lnTo>
                      <a:pt x="522" y="1978"/>
                    </a:lnTo>
                    <a:lnTo>
                      <a:pt x="568" y="1968"/>
                    </a:lnTo>
                    <a:lnTo>
                      <a:pt x="614" y="1954"/>
                    </a:lnTo>
                    <a:lnTo>
                      <a:pt x="658" y="1940"/>
                    </a:lnTo>
                    <a:lnTo>
                      <a:pt x="702" y="1922"/>
                    </a:lnTo>
                    <a:lnTo>
                      <a:pt x="744" y="1904"/>
                    </a:lnTo>
                    <a:lnTo>
                      <a:pt x="784" y="1882"/>
                    </a:lnTo>
                    <a:lnTo>
                      <a:pt x="824" y="1860"/>
                    </a:lnTo>
                    <a:lnTo>
                      <a:pt x="862" y="1834"/>
                    </a:lnTo>
                    <a:lnTo>
                      <a:pt x="900" y="1808"/>
                    </a:lnTo>
                    <a:lnTo>
                      <a:pt x="936" y="1780"/>
                    </a:lnTo>
                    <a:lnTo>
                      <a:pt x="970" y="1750"/>
                    </a:lnTo>
                    <a:lnTo>
                      <a:pt x="1004" y="1718"/>
                    </a:lnTo>
                    <a:lnTo>
                      <a:pt x="1036" y="1686"/>
                    </a:lnTo>
                    <a:lnTo>
                      <a:pt x="1066" y="1650"/>
                    </a:lnTo>
                    <a:lnTo>
                      <a:pt x="1094" y="1614"/>
                    </a:lnTo>
                    <a:lnTo>
                      <a:pt x="1120" y="1578"/>
                    </a:lnTo>
                    <a:lnTo>
                      <a:pt x="1144" y="1538"/>
                    </a:lnTo>
                    <a:lnTo>
                      <a:pt x="1168" y="1500"/>
                    </a:lnTo>
                    <a:lnTo>
                      <a:pt x="1188" y="1458"/>
                    </a:lnTo>
                    <a:lnTo>
                      <a:pt x="1208" y="1416"/>
                    </a:lnTo>
                    <a:lnTo>
                      <a:pt x="1224" y="1372"/>
                    </a:lnTo>
                    <a:lnTo>
                      <a:pt x="1240" y="1328"/>
                    </a:lnTo>
                    <a:lnTo>
                      <a:pt x="1252" y="1284"/>
                    </a:lnTo>
                    <a:lnTo>
                      <a:pt x="1264" y="1238"/>
                    </a:lnTo>
                    <a:lnTo>
                      <a:pt x="1272" y="1190"/>
                    </a:lnTo>
                    <a:lnTo>
                      <a:pt x="1278" y="1142"/>
                    </a:lnTo>
                    <a:lnTo>
                      <a:pt x="1282" y="1094"/>
                    </a:lnTo>
                    <a:lnTo>
                      <a:pt x="1282" y="1046"/>
                    </a:lnTo>
                    <a:lnTo>
                      <a:pt x="1282" y="1046"/>
                    </a:lnTo>
                    <a:lnTo>
                      <a:pt x="1282" y="996"/>
                    </a:lnTo>
                    <a:lnTo>
                      <a:pt x="1278" y="948"/>
                    </a:lnTo>
                    <a:lnTo>
                      <a:pt x="1272" y="900"/>
                    </a:lnTo>
                    <a:lnTo>
                      <a:pt x="1264" y="854"/>
                    </a:lnTo>
                    <a:lnTo>
                      <a:pt x="1252" y="808"/>
                    </a:lnTo>
                    <a:lnTo>
                      <a:pt x="1240" y="762"/>
                    </a:lnTo>
                    <a:lnTo>
                      <a:pt x="1224" y="718"/>
                    </a:lnTo>
                    <a:lnTo>
                      <a:pt x="1208" y="676"/>
                    </a:lnTo>
                    <a:lnTo>
                      <a:pt x="1188" y="634"/>
                    </a:lnTo>
                    <a:lnTo>
                      <a:pt x="1168" y="592"/>
                    </a:lnTo>
                    <a:lnTo>
                      <a:pt x="1144" y="552"/>
                    </a:lnTo>
                    <a:lnTo>
                      <a:pt x="1120" y="514"/>
                    </a:lnTo>
                    <a:lnTo>
                      <a:pt x="1094" y="476"/>
                    </a:lnTo>
                    <a:lnTo>
                      <a:pt x="1066" y="440"/>
                    </a:lnTo>
                    <a:lnTo>
                      <a:pt x="1036" y="406"/>
                    </a:lnTo>
                    <a:lnTo>
                      <a:pt x="1004" y="372"/>
                    </a:lnTo>
                    <a:lnTo>
                      <a:pt x="970" y="342"/>
                    </a:lnTo>
                    <a:lnTo>
                      <a:pt x="936" y="312"/>
                    </a:lnTo>
                    <a:lnTo>
                      <a:pt x="900" y="284"/>
                    </a:lnTo>
                    <a:lnTo>
                      <a:pt x="862" y="256"/>
                    </a:lnTo>
                    <a:lnTo>
                      <a:pt x="824" y="232"/>
                    </a:lnTo>
                    <a:lnTo>
                      <a:pt x="784" y="208"/>
                    </a:lnTo>
                    <a:lnTo>
                      <a:pt x="744" y="188"/>
                    </a:lnTo>
                    <a:lnTo>
                      <a:pt x="702" y="168"/>
                    </a:lnTo>
                    <a:lnTo>
                      <a:pt x="658" y="152"/>
                    </a:lnTo>
                    <a:lnTo>
                      <a:pt x="614" y="136"/>
                    </a:lnTo>
                    <a:lnTo>
                      <a:pt x="568" y="124"/>
                    </a:lnTo>
                    <a:lnTo>
                      <a:pt x="522" y="114"/>
                    </a:lnTo>
                    <a:lnTo>
                      <a:pt x="476" y="104"/>
                    </a:lnTo>
                    <a:lnTo>
                      <a:pt x="428" y="98"/>
                    </a:lnTo>
                    <a:lnTo>
                      <a:pt x="380" y="96"/>
                    </a:lnTo>
                    <a:lnTo>
                      <a:pt x="330" y="9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8FDFE8"/>
                  </a:gs>
                  <a:gs pos="50000">
                    <a:srgbClr val="74CBD5"/>
                  </a:gs>
                  <a:gs pos="0">
                    <a:srgbClr val="328998"/>
                  </a:gs>
                </a:gsLst>
                <a:lin ang="2700000" scaled="1"/>
                <a:tileRect/>
              </a:gradFill>
              <a:ln w="19050">
                <a:noFill/>
                <a:headEnd type="oval"/>
                <a:tailEnd type="oval"/>
              </a:ln>
              <a:effectLst>
                <a:innerShdw blurRad="635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100"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grpSp>
            <p:nvGrpSpPr>
              <p:cNvPr id="36" name="그룹 211"/>
              <p:cNvGrpSpPr>
                <a:grpSpLocks/>
              </p:cNvGrpSpPr>
              <p:nvPr/>
            </p:nvGrpSpPr>
            <p:grpSpPr bwMode="auto">
              <a:xfrm>
                <a:off x="1518096" y="3781425"/>
                <a:ext cx="387227" cy="321469"/>
                <a:chOff x="1518096" y="3781425"/>
                <a:chExt cx="387227" cy="321469"/>
              </a:xfrm>
            </p:grpSpPr>
            <p:sp>
              <p:nvSpPr>
                <p:cNvPr id="37" name="Freeform 48"/>
                <p:cNvSpPr>
                  <a:spLocks/>
                </p:cNvSpPr>
                <p:nvPr/>
              </p:nvSpPr>
              <p:spPr bwMode="auto">
                <a:xfrm>
                  <a:off x="1574845" y="3781425"/>
                  <a:ext cx="330478" cy="321469"/>
                </a:xfrm>
                <a:custGeom>
                  <a:avLst/>
                  <a:gdLst>
                    <a:gd name="connsiteX0" fmla="*/ 0 w 8830"/>
                    <a:gd name="connsiteY0" fmla="*/ 0 h 10000"/>
                    <a:gd name="connsiteX1" fmla="*/ 8830 w 8830"/>
                    <a:gd name="connsiteY1" fmla="*/ 2781 h 10000"/>
                    <a:gd name="connsiteX2" fmla="*/ 0 w 8830"/>
                    <a:gd name="connsiteY2" fmla="*/ 10000 h 10000"/>
                    <a:gd name="connsiteX3" fmla="*/ 0 w 8830"/>
                    <a:gd name="connsiteY3" fmla="*/ 7160 h 10000"/>
                    <a:gd name="connsiteX4" fmla="*/ 0 w 8830"/>
                    <a:gd name="connsiteY4" fmla="*/ 0 h 10000"/>
                    <a:gd name="connsiteX0" fmla="*/ 157 w 10157"/>
                    <a:gd name="connsiteY0" fmla="*/ 0 h 10000"/>
                    <a:gd name="connsiteX1" fmla="*/ 10157 w 10157"/>
                    <a:gd name="connsiteY1" fmla="*/ 2781 h 10000"/>
                    <a:gd name="connsiteX2" fmla="*/ 157 w 10157"/>
                    <a:gd name="connsiteY2" fmla="*/ 10000 h 10000"/>
                    <a:gd name="connsiteX3" fmla="*/ 0 w 10157"/>
                    <a:gd name="connsiteY3" fmla="*/ 4943 h 10000"/>
                    <a:gd name="connsiteX4" fmla="*/ 157 w 10157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57" h="10000">
                      <a:moveTo>
                        <a:pt x="157" y="0"/>
                      </a:moveTo>
                      <a:lnTo>
                        <a:pt x="10157" y="2781"/>
                      </a:lnTo>
                      <a:lnTo>
                        <a:pt x="157" y="10000"/>
                      </a:lnTo>
                      <a:cubicBezTo>
                        <a:pt x="105" y="8314"/>
                        <a:pt x="52" y="6629"/>
                        <a:pt x="0" y="4943"/>
                      </a:cubicBezTo>
                      <a:cubicBezTo>
                        <a:pt x="52" y="3295"/>
                        <a:pt x="105" y="1648"/>
                        <a:pt x="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8FDFE8"/>
                    </a:gs>
                    <a:gs pos="50000">
                      <a:srgbClr val="74CBD5"/>
                    </a:gs>
                    <a:gs pos="0">
                      <a:srgbClr val="328998"/>
                    </a:gs>
                  </a:gsLst>
                  <a:lin ang="2700000" scaled="1"/>
                  <a:tileRect/>
                </a:gradFill>
                <a:ln w="19050">
                  <a:noFill/>
                  <a:headEnd type="oval"/>
                  <a:tailEnd type="oval"/>
                </a:ln>
                <a:effectLst>
                  <a:innerShdw blurRad="635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100">
                    <a:solidFill>
                      <a:prstClr val="black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38" name="Freeform 48"/>
                <p:cNvSpPr>
                  <a:spLocks/>
                </p:cNvSpPr>
                <p:nvPr/>
              </p:nvSpPr>
              <p:spPr bwMode="auto">
                <a:xfrm>
                  <a:off x="1517918" y="3782190"/>
                  <a:ext cx="360491" cy="320704"/>
                </a:xfrm>
                <a:custGeom>
                  <a:avLst/>
                  <a:gdLst>
                    <a:gd name="connsiteX0" fmla="*/ 0 w 8830"/>
                    <a:gd name="connsiteY0" fmla="*/ 0 h 10000"/>
                    <a:gd name="connsiteX1" fmla="*/ 8830 w 8830"/>
                    <a:gd name="connsiteY1" fmla="*/ 2781 h 10000"/>
                    <a:gd name="connsiteX2" fmla="*/ 0 w 8830"/>
                    <a:gd name="connsiteY2" fmla="*/ 10000 h 10000"/>
                    <a:gd name="connsiteX3" fmla="*/ 0 w 8830"/>
                    <a:gd name="connsiteY3" fmla="*/ 7160 h 10000"/>
                    <a:gd name="connsiteX4" fmla="*/ 0 w 8830"/>
                    <a:gd name="connsiteY4" fmla="*/ 0 h 10000"/>
                    <a:gd name="connsiteX0" fmla="*/ 157 w 10157"/>
                    <a:gd name="connsiteY0" fmla="*/ 0 h 10000"/>
                    <a:gd name="connsiteX1" fmla="*/ 10157 w 10157"/>
                    <a:gd name="connsiteY1" fmla="*/ 2781 h 10000"/>
                    <a:gd name="connsiteX2" fmla="*/ 157 w 10157"/>
                    <a:gd name="connsiteY2" fmla="*/ 10000 h 10000"/>
                    <a:gd name="connsiteX3" fmla="*/ 0 w 10157"/>
                    <a:gd name="connsiteY3" fmla="*/ 4943 h 10000"/>
                    <a:gd name="connsiteX4" fmla="*/ 157 w 10157"/>
                    <a:gd name="connsiteY4" fmla="*/ 0 h 10000"/>
                    <a:gd name="connsiteX0" fmla="*/ 1703 w 11703"/>
                    <a:gd name="connsiteY0" fmla="*/ 21 h 10021"/>
                    <a:gd name="connsiteX1" fmla="*/ 11703 w 11703"/>
                    <a:gd name="connsiteY1" fmla="*/ 2802 h 10021"/>
                    <a:gd name="connsiteX2" fmla="*/ 1703 w 11703"/>
                    <a:gd name="connsiteY2" fmla="*/ 10021 h 10021"/>
                    <a:gd name="connsiteX3" fmla="*/ 1546 w 11703"/>
                    <a:gd name="connsiteY3" fmla="*/ 4964 h 10021"/>
                    <a:gd name="connsiteX4" fmla="*/ 1024 w 11703"/>
                    <a:gd name="connsiteY4" fmla="*/ 2557 h 10021"/>
                    <a:gd name="connsiteX5" fmla="*/ 1703 w 11703"/>
                    <a:gd name="connsiteY5" fmla="*/ 21 h 10021"/>
                    <a:gd name="connsiteX0" fmla="*/ 1703 w 11703"/>
                    <a:gd name="connsiteY0" fmla="*/ 21 h 10021"/>
                    <a:gd name="connsiteX1" fmla="*/ 11703 w 11703"/>
                    <a:gd name="connsiteY1" fmla="*/ 2802 h 10021"/>
                    <a:gd name="connsiteX2" fmla="*/ 1703 w 11703"/>
                    <a:gd name="connsiteY2" fmla="*/ 10021 h 10021"/>
                    <a:gd name="connsiteX3" fmla="*/ 1024 w 11703"/>
                    <a:gd name="connsiteY3" fmla="*/ 4825 h 10021"/>
                    <a:gd name="connsiteX4" fmla="*/ 1024 w 11703"/>
                    <a:gd name="connsiteY4" fmla="*/ 2557 h 10021"/>
                    <a:gd name="connsiteX5" fmla="*/ 1703 w 11703"/>
                    <a:gd name="connsiteY5" fmla="*/ 21 h 10021"/>
                    <a:gd name="connsiteX0" fmla="*/ 1703 w 11703"/>
                    <a:gd name="connsiteY0" fmla="*/ 21 h 10021"/>
                    <a:gd name="connsiteX1" fmla="*/ 11703 w 11703"/>
                    <a:gd name="connsiteY1" fmla="*/ 2802 h 10021"/>
                    <a:gd name="connsiteX2" fmla="*/ 1703 w 11703"/>
                    <a:gd name="connsiteY2" fmla="*/ 10021 h 10021"/>
                    <a:gd name="connsiteX3" fmla="*/ 1024 w 11703"/>
                    <a:gd name="connsiteY3" fmla="*/ 4825 h 10021"/>
                    <a:gd name="connsiteX4" fmla="*/ 1024 w 11703"/>
                    <a:gd name="connsiteY4" fmla="*/ 2557 h 10021"/>
                    <a:gd name="connsiteX5" fmla="*/ 1703 w 11703"/>
                    <a:gd name="connsiteY5" fmla="*/ 21 h 10021"/>
                    <a:gd name="connsiteX0" fmla="*/ 1703 w 11703"/>
                    <a:gd name="connsiteY0" fmla="*/ 21 h 10075"/>
                    <a:gd name="connsiteX1" fmla="*/ 11703 w 11703"/>
                    <a:gd name="connsiteY1" fmla="*/ 2802 h 10075"/>
                    <a:gd name="connsiteX2" fmla="*/ 1470 w 11703"/>
                    <a:gd name="connsiteY2" fmla="*/ 10075 h 10075"/>
                    <a:gd name="connsiteX3" fmla="*/ 1024 w 11703"/>
                    <a:gd name="connsiteY3" fmla="*/ 4825 h 10075"/>
                    <a:gd name="connsiteX4" fmla="*/ 1024 w 11703"/>
                    <a:gd name="connsiteY4" fmla="*/ 2557 h 10075"/>
                    <a:gd name="connsiteX5" fmla="*/ 1703 w 11703"/>
                    <a:gd name="connsiteY5" fmla="*/ 21 h 10075"/>
                    <a:gd name="connsiteX0" fmla="*/ 1703 w 11703"/>
                    <a:gd name="connsiteY0" fmla="*/ 21 h 10075"/>
                    <a:gd name="connsiteX1" fmla="*/ 11703 w 11703"/>
                    <a:gd name="connsiteY1" fmla="*/ 2802 h 10075"/>
                    <a:gd name="connsiteX2" fmla="*/ 1470 w 11703"/>
                    <a:gd name="connsiteY2" fmla="*/ 10075 h 10075"/>
                    <a:gd name="connsiteX3" fmla="*/ 1024 w 11703"/>
                    <a:gd name="connsiteY3" fmla="*/ 4825 h 10075"/>
                    <a:gd name="connsiteX4" fmla="*/ 1024 w 11703"/>
                    <a:gd name="connsiteY4" fmla="*/ 2557 h 10075"/>
                    <a:gd name="connsiteX5" fmla="*/ 1703 w 11703"/>
                    <a:gd name="connsiteY5" fmla="*/ 21 h 10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03" h="10075">
                      <a:moveTo>
                        <a:pt x="1703" y="21"/>
                      </a:moveTo>
                      <a:lnTo>
                        <a:pt x="11703" y="2802"/>
                      </a:lnTo>
                      <a:lnTo>
                        <a:pt x="1470" y="10075"/>
                      </a:lnTo>
                      <a:cubicBezTo>
                        <a:pt x="1575" y="8836"/>
                        <a:pt x="1076" y="6511"/>
                        <a:pt x="1024" y="4825"/>
                      </a:cubicBezTo>
                      <a:cubicBezTo>
                        <a:pt x="988" y="3601"/>
                        <a:pt x="911" y="3358"/>
                        <a:pt x="1024" y="2557"/>
                      </a:cubicBezTo>
                      <a:cubicBezTo>
                        <a:pt x="1137" y="1756"/>
                        <a:pt x="0" y="0"/>
                        <a:pt x="1703" y="21"/>
                      </a:cubicBezTo>
                      <a:close/>
                    </a:path>
                  </a:pathLst>
                </a:custGeom>
                <a:solidFill>
                  <a:srgbClr val="8FDFE8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100">
                    <a:solidFill>
                      <a:prstClr val="black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</p:grpSp>
        </p:grpSp>
        <p:grpSp>
          <p:nvGrpSpPr>
            <p:cNvPr id="39" name="그룹 38"/>
            <p:cNvGrpSpPr/>
            <p:nvPr/>
          </p:nvGrpSpPr>
          <p:grpSpPr>
            <a:xfrm>
              <a:off x="4915024" y="5400790"/>
              <a:ext cx="1299593" cy="430387"/>
              <a:chOff x="1644830" y="2804741"/>
              <a:chExt cx="1587051" cy="465467"/>
            </a:xfrm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1730283" y="2804741"/>
                <a:ext cx="1416145" cy="465467"/>
              </a:xfrm>
              <a:prstGeom prst="roundRect">
                <a:avLst>
                  <a:gd name="adj" fmla="val 24090"/>
                </a:avLst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19050" cap="flat" cmpd="sng" algn="ctr">
                <a:solidFill>
                  <a:schemeClr val="bg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-10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644830" y="2898973"/>
                <a:ext cx="1587051" cy="3258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dirty="0" err="1" smtClean="0">
                    <a:solidFill>
                      <a:srgbClr val="003399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융합마이닝</a:t>
                </a:r>
                <a:endParaRPr lang="ko-KR" altLang="en-US" sz="1100" dirty="0">
                  <a:solidFill>
                    <a:srgbClr val="003399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6600687" y="5140593"/>
              <a:ext cx="1299593" cy="430387"/>
              <a:chOff x="1644830" y="2804741"/>
              <a:chExt cx="1587051" cy="465467"/>
            </a:xfrm>
          </p:grpSpPr>
          <p:sp>
            <p:nvSpPr>
              <p:cNvPr id="43" name="모서리가 둥근 직사각형 42"/>
              <p:cNvSpPr/>
              <p:nvPr/>
            </p:nvSpPr>
            <p:spPr>
              <a:xfrm>
                <a:off x="1730283" y="2804741"/>
                <a:ext cx="1416145" cy="465467"/>
              </a:xfrm>
              <a:prstGeom prst="roundRect">
                <a:avLst>
                  <a:gd name="adj" fmla="val 24090"/>
                </a:avLst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19050" cap="flat" cmpd="sng" algn="ctr">
                <a:solidFill>
                  <a:schemeClr val="bg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-10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1644830" y="2898973"/>
                <a:ext cx="1587051" cy="3258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dirty="0" smtClean="0">
                    <a:solidFill>
                      <a:srgbClr val="003399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적합성평가</a:t>
                </a:r>
                <a:endParaRPr lang="ko-KR" altLang="en-US" sz="1100" dirty="0">
                  <a:solidFill>
                    <a:srgbClr val="003399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6421818" y="5845697"/>
              <a:ext cx="1198434" cy="786376"/>
              <a:chOff x="5520479" y="4610435"/>
              <a:chExt cx="1359257" cy="1216983"/>
            </a:xfrm>
          </p:grpSpPr>
          <p:pic>
            <p:nvPicPr>
              <p:cNvPr id="46" name="Picture 26" descr="http://images.techhive.com/images/article/2014/05/human-head-with-an-interface-icons-149147192-100265307-primary.idge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5615" y="4610435"/>
                <a:ext cx="746240" cy="720915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직사각형 46"/>
              <p:cNvSpPr/>
              <p:nvPr/>
            </p:nvSpPr>
            <p:spPr>
              <a:xfrm>
                <a:off x="5520479" y="5361180"/>
                <a:ext cx="1359257" cy="4662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50" kern="0" dirty="0" err="1" smtClean="0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예층대응모델</a:t>
                </a:r>
                <a:endParaRPr lang="ko-KR" altLang="en-US" sz="1050" dirty="0">
                  <a:solidFill>
                    <a:srgbClr val="003399"/>
                  </a:solidFill>
                </a:endParaRPr>
              </a:p>
            </p:txBody>
          </p:sp>
        </p:grpSp>
        <p:sp>
          <p:nvSpPr>
            <p:cNvPr id="48" name="AutoShape 35"/>
            <p:cNvSpPr>
              <a:spLocks noChangeArrowheads="1"/>
            </p:cNvSpPr>
            <p:nvPr/>
          </p:nvSpPr>
          <p:spPr bwMode="auto">
            <a:xfrm rot="5400000">
              <a:off x="2656855" y="5263131"/>
              <a:ext cx="206258" cy="708994"/>
            </a:xfrm>
            <a:prstGeom prst="upArrow">
              <a:avLst>
                <a:gd name="adj1" fmla="val 50000"/>
                <a:gd name="adj2" fmla="val 131250"/>
              </a:avLst>
            </a:prstGeom>
            <a:solidFill>
              <a:srgbClr val="333399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BankGothic Md BT" pitchFamily="34" charset="0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BankGothic Md BT" pitchFamily="34" charset="0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BankGothic Md BT" pitchFamily="34" charset="0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BankGothic Md BT" pitchFamily="34" charset="0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BankGothic Md BT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BankGothic Md BT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BankGothic Md BT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BankGothic Md BT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BankGothic Md BT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1050" b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49" name="AutoShape 35"/>
            <p:cNvSpPr>
              <a:spLocks noChangeArrowheads="1"/>
            </p:cNvSpPr>
            <p:nvPr/>
          </p:nvSpPr>
          <p:spPr bwMode="auto">
            <a:xfrm rot="5400000">
              <a:off x="4497376" y="5278417"/>
              <a:ext cx="241092" cy="670008"/>
            </a:xfrm>
            <a:prstGeom prst="upArrow">
              <a:avLst>
                <a:gd name="adj1" fmla="val 50000"/>
                <a:gd name="adj2" fmla="val 131250"/>
              </a:avLst>
            </a:prstGeom>
            <a:solidFill>
              <a:srgbClr val="333399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BankGothic Md BT" pitchFamily="34" charset="0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BankGothic Md BT" pitchFamily="34" charset="0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BankGothic Md BT" pitchFamily="34" charset="0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BankGothic Md BT" pitchFamily="34" charset="0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BankGothic Md BT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BankGothic Md BT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BankGothic Md BT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BankGothic Md BT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BankGothic Md BT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1050" b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5621064" y="4436480"/>
              <a:ext cx="1198434" cy="786376"/>
              <a:chOff x="5520479" y="4610435"/>
              <a:chExt cx="1359257" cy="1216983"/>
            </a:xfrm>
          </p:grpSpPr>
          <p:pic>
            <p:nvPicPr>
              <p:cNvPr id="51" name="Picture 26" descr="http://images.techhive.com/images/article/2014/05/human-head-with-an-interface-icons-149147192-100265307-primary.idge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5615" y="4610435"/>
                <a:ext cx="746240" cy="720915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직사각형 51"/>
              <p:cNvSpPr/>
              <p:nvPr/>
            </p:nvSpPr>
            <p:spPr>
              <a:xfrm>
                <a:off x="5520479" y="5361180"/>
                <a:ext cx="1359257" cy="4662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50" kern="0" dirty="0" smtClean="0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개선모델</a:t>
                </a:r>
                <a:endParaRPr lang="ko-KR" altLang="en-US" sz="1050" dirty="0">
                  <a:solidFill>
                    <a:srgbClr val="003399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641000" y="2403768"/>
              <a:ext cx="1984577" cy="2844221"/>
              <a:chOff x="-140050" y="2513259"/>
              <a:chExt cx="1984577" cy="2844221"/>
            </a:xfrm>
          </p:grpSpPr>
          <p:sp>
            <p:nvSpPr>
              <p:cNvPr id="54" name="모서리가 둥근 직사각형 53"/>
              <p:cNvSpPr/>
              <p:nvPr/>
            </p:nvSpPr>
            <p:spPr>
              <a:xfrm>
                <a:off x="1133703" y="3977142"/>
                <a:ext cx="652096" cy="391821"/>
              </a:xfrm>
              <a:prstGeom prst="roundRect">
                <a:avLst>
                  <a:gd name="adj" fmla="val 17410"/>
                </a:avLst>
              </a:prstGeom>
              <a:ln>
                <a:solidFill>
                  <a:schemeClr val="bg1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20000"/>
                  </a:lnSpc>
                </a:pPr>
                <a:r>
                  <a:rPr lang="ko-KR" altLang="en-US" sz="1200" kern="0" spc="-100" dirty="0">
                    <a:solidFill>
                      <a:schemeClr val="tx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환경</a:t>
                </a:r>
              </a:p>
            </p:txBody>
          </p:sp>
          <p:sp>
            <p:nvSpPr>
              <p:cNvPr id="55" name="모서리가 둥근 직사각형 54"/>
              <p:cNvSpPr/>
              <p:nvPr/>
            </p:nvSpPr>
            <p:spPr>
              <a:xfrm>
                <a:off x="1133703" y="2513259"/>
                <a:ext cx="683211" cy="391821"/>
              </a:xfrm>
              <a:prstGeom prst="roundRect">
                <a:avLst>
                  <a:gd name="adj" fmla="val 17410"/>
                </a:avLst>
              </a:prstGeom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20000"/>
                  </a:lnSpc>
                </a:pPr>
                <a:r>
                  <a:rPr lang="ko-KR" altLang="en-US" sz="1200" kern="0" spc="-100" dirty="0">
                    <a:solidFill>
                      <a:schemeClr val="tx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건물</a:t>
                </a:r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1139686" y="3475401"/>
                <a:ext cx="694895" cy="391820"/>
              </a:xfrm>
              <a:prstGeom prst="roundRect">
                <a:avLst>
                  <a:gd name="adj" fmla="val 17410"/>
                </a:avLst>
              </a:prstGeom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20000"/>
                  </a:lnSpc>
                </a:pPr>
                <a:r>
                  <a:rPr lang="ko-KR" altLang="en-US" sz="1200" kern="0" spc="-100" dirty="0">
                    <a:solidFill>
                      <a:schemeClr val="tx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지리</a:t>
                </a: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>
                <a:off x="1132045" y="4479032"/>
                <a:ext cx="657054" cy="391821"/>
              </a:xfrm>
              <a:prstGeom prst="roundRect">
                <a:avLst>
                  <a:gd name="adj" fmla="val 17410"/>
                </a:avLst>
              </a:prstGeom>
              <a:ln>
                <a:solidFill>
                  <a:schemeClr val="bg1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20000"/>
                  </a:lnSpc>
                </a:pPr>
                <a:r>
                  <a:rPr lang="ko-KR" altLang="en-US" sz="1200" kern="0" spc="-100" dirty="0">
                    <a:solidFill>
                      <a:schemeClr val="tx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기상</a:t>
                </a: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>
                <a:off x="1119832" y="4965659"/>
                <a:ext cx="711286" cy="391821"/>
              </a:xfrm>
              <a:prstGeom prst="roundRect">
                <a:avLst>
                  <a:gd name="adj" fmla="val 17410"/>
                </a:avLst>
              </a:prstGeom>
              <a:ln>
                <a:solidFill>
                  <a:schemeClr val="bg1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0" cap="none" spc="-10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행정</a:t>
                </a: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>
                <a:off x="-140050" y="3533252"/>
                <a:ext cx="969445" cy="581177"/>
              </a:xfrm>
              <a:prstGeom prst="roundRect">
                <a:avLst>
                  <a:gd name="adj" fmla="val 17410"/>
                </a:avLst>
              </a:prstGeom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b="1" kern="0" spc="-100" dirty="0" smtClean="0">
                    <a:solidFill>
                      <a:schemeClr val="tx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화재</a:t>
                </a:r>
                <a:endParaRPr lang="en-US" altLang="ko-KR" sz="1400" b="1" kern="0" spc="-1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b="1" kern="0" spc="-100" noProof="0" dirty="0" smtClean="0">
                    <a:solidFill>
                      <a:schemeClr val="tx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데이터</a:t>
                </a:r>
                <a:endParaRPr kumimoji="0" lang="ko-KR" altLang="en-US" sz="1400" b="1" i="0" u="none" strike="noStrike" kern="0" cap="none" spc="-1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62" name="모서리가 둥근 직사각형 61"/>
              <p:cNvSpPr/>
              <p:nvPr/>
            </p:nvSpPr>
            <p:spPr>
              <a:xfrm>
                <a:off x="1119832" y="2990146"/>
                <a:ext cx="724695" cy="391820"/>
              </a:xfrm>
              <a:prstGeom prst="roundRect">
                <a:avLst>
                  <a:gd name="adj" fmla="val 17410"/>
                </a:avLst>
              </a:prstGeom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20000"/>
                  </a:lnSpc>
                </a:pPr>
                <a:r>
                  <a:rPr lang="ko-KR" altLang="en-US" sz="1200" kern="0" spc="-100">
                    <a:solidFill>
                      <a:schemeClr val="tx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교통</a:t>
                </a:r>
                <a:endParaRPr lang="ko-KR" altLang="en-US" sz="1200" kern="0" spc="-1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4509182" y="2987066"/>
              <a:ext cx="1490221" cy="430387"/>
              <a:chOff x="1661337" y="2804741"/>
              <a:chExt cx="1587051" cy="465467"/>
            </a:xfrm>
          </p:grpSpPr>
          <p:sp>
            <p:nvSpPr>
              <p:cNvPr id="64" name="모서리가 둥근 직사각형 63"/>
              <p:cNvSpPr/>
              <p:nvPr/>
            </p:nvSpPr>
            <p:spPr>
              <a:xfrm>
                <a:off x="1730283" y="2804741"/>
                <a:ext cx="1416145" cy="465467"/>
              </a:xfrm>
              <a:prstGeom prst="roundRect">
                <a:avLst>
                  <a:gd name="adj" fmla="val 24090"/>
                </a:avLst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19050" cap="flat" cmpd="sng" algn="ctr">
                <a:solidFill>
                  <a:schemeClr val="bg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-10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1661337" y="2888639"/>
                <a:ext cx="1587051" cy="3258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dirty="0" smtClean="0">
                    <a:solidFill>
                      <a:srgbClr val="003399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서비스</a:t>
                </a:r>
                <a:r>
                  <a:rPr lang="en-US" altLang="ko-KR" sz="1100" dirty="0" smtClean="0">
                    <a:solidFill>
                      <a:srgbClr val="003399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(</a:t>
                </a:r>
                <a:r>
                  <a:rPr lang="ko-KR" altLang="en-US" sz="1100" dirty="0" smtClean="0">
                    <a:solidFill>
                      <a:srgbClr val="003399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시스템</a:t>
                </a:r>
                <a:r>
                  <a:rPr lang="en-US" altLang="ko-KR" sz="1100" dirty="0" smtClean="0">
                    <a:solidFill>
                      <a:srgbClr val="003399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)</a:t>
                </a:r>
                <a:r>
                  <a:rPr lang="ko-KR" altLang="en-US" sz="1100" dirty="0" smtClean="0">
                    <a:solidFill>
                      <a:srgbClr val="003399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화</a:t>
                </a:r>
                <a:endParaRPr lang="ko-KR" altLang="en-US" sz="1100" dirty="0">
                  <a:solidFill>
                    <a:srgbClr val="003399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sp>
          <p:nvSpPr>
            <p:cNvPr id="66" name="직사각형 65"/>
            <p:cNvSpPr/>
            <p:nvPr/>
          </p:nvSpPr>
          <p:spPr>
            <a:xfrm>
              <a:off x="6981851" y="2234771"/>
              <a:ext cx="877891" cy="6025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저감</a:t>
              </a:r>
              <a:endParaRPr lang="en-US" altLang="ko-KR" sz="14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r>
                <a:rPr lang="ko-KR" altLang="en-US" sz="1400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최소화</a:t>
              </a:r>
              <a:endParaRPr lang="ko-KR" altLang="en-US" sz="1400" dirty="0"/>
            </a:p>
          </p:txBody>
        </p:sp>
        <p:pic>
          <p:nvPicPr>
            <p:cNvPr id="73" name="Picture 8" descr="http://www.siteres.com/images/uploaded/arrow1_up-right_lg_green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931573" flipV="1">
              <a:off x="5525046" y="3971118"/>
              <a:ext cx="571271" cy="759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직사각형 75"/>
            <p:cNvSpPr/>
            <p:nvPr/>
          </p:nvSpPr>
          <p:spPr>
            <a:xfrm>
              <a:off x="5641049" y="5803821"/>
              <a:ext cx="812763" cy="292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00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요약 </a:t>
              </a:r>
              <a:r>
                <a:rPr lang="ko-KR" altLang="en-US" sz="1000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  <a:sym typeface="Symbol" panose="05050102010706020507" pitchFamily="18" charset="2"/>
                </a:rPr>
                <a:t> </a:t>
              </a:r>
              <a:r>
                <a:rPr lang="ko-KR" altLang="en-US" sz="1000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학습</a:t>
              </a:r>
              <a:endParaRPr lang="ko-KR" altLang="en-US" sz="1000" dirty="0"/>
            </a:p>
          </p:txBody>
        </p:sp>
      </p:grpSp>
      <p:pic>
        <p:nvPicPr>
          <p:cNvPr id="78" name="그림 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699" y="2286317"/>
            <a:ext cx="3278452" cy="3164814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347157" y="560081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화재 관련 내부 데이터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999398" y="218338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+mj-ea"/>
                <a:ea typeface="+mj-ea"/>
              </a:rPr>
              <a:t>외부 데이터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719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빅데이터분석 프로세스</a:t>
            </a:r>
            <a:endParaRPr lang="ko-KR" alt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28" y="1252728"/>
            <a:ext cx="8325143" cy="4600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171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8190661"/>
              </p:ext>
            </p:extLst>
          </p:nvPr>
        </p:nvGraphicFramePr>
        <p:xfrm>
          <a:off x="609600" y="1196753"/>
          <a:ext cx="10972800" cy="513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빅데이터 분석 프로세스 </a:t>
            </a:r>
            <a:r>
              <a:rPr lang="en-US" altLang="ko-KR" dirty="0" smtClean="0"/>
              <a:t>R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968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 smtClean="0"/>
              <a:t>빅데이터분석 도구</a:t>
            </a:r>
            <a:r>
              <a:rPr lang="en-US" altLang="ko-KR" sz="3600" dirty="0" smtClean="0"/>
              <a:t>: Python vs. R</a:t>
            </a:r>
            <a:endParaRPr lang="ko-KR" altLang="en-US" sz="36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93" y="1554027"/>
            <a:ext cx="3259200" cy="380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http://revolution-computing.typepad.com/.a/6a010534b1db25970b022ad37abd9b200d-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020" y="1859781"/>
            <a:ext cx="4107733" cy="2543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36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 </a:t>
            </a:r>
            <a:r>
              <a:rPr lang="ko-KR" altLang="en-US" dirty="0" smtClean="0"/>
              <a:t>개발 환경</a:t>
            </a:r>
            <a:r>
              <a:rPr lang="en-US" altLang="ko-KR" dirty="0" smtClean="0"/>
              <a:t>: R Studio &amp; Shiny</a:t>
            </a:r>
            <a:endParaRPr lang="ko-KR" altLang="en-US" dirty="0"/>
          </a:p>
        </p:txBody>
      </p:sp>
      <p:pic>
        <p:nvPicPr>
          <p:cNvPr id="7172" name="Picture 4" descr="r studi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52" y="1128644"/>
            <a:ext cx="6147889" cy="510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 studio shiny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083" y="1720962"/>
            <a:ext cx="741997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22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R시각화기능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1837435"/>
            <a:ext cx="10972800" cy="4051495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데이터 시각화 </a:t>
            </a:r>
            <a:r>
              <a:rPr lang="en-US" altLang="ko-KR" dirty="0" smtClean="0"/>
              <a:t>Data Visualization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015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Official site</a:t>
            </a:r>
          </a:p>
          <a:p>
            <a:pPr lvl="1"/>
            <a:r>
              <a:rPr lang="en-US" altLang="ko-KR" dirty="0" smtClean="0">
                <a:hlinkClick r:id="rId2"/>
              </a:rPr>
              <a:t>http://www.r-project.org/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b="1" dirty="0" smtClean="0"/>
              <a:t>R packages</a:t>
            </a:r>
          </a:p>
          <a:p>
            <a:pPr lvl="1"/>
            <a:r>
              <a:rPr lang="en-US" altLang="ko-KR" dirty="0" smtClean="0">
                <a:hlinkClick r:id="rId3"/>
              </a:rPr>
              <a:t>http://cran.r-project.org/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b="1" dirty="0" smtClean="0"/>
              <a:t>R studio: GUI</a:t>
            </a:r>
          </a:p>
          <a:p>
            <a:pPr lvl="1"/>
            <a:r>
              <a:rPr lang="en-US" altLang="ko-KR" dirty="0" smtClean="0">
                <a:hlinkClick r:id="rId4"/>
              </a:rPr>
              <a:t>http://www.rstudio.com/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을 위한 </a:t>
            </a:r>
            <a:r>
              <a:rPr lang="en-US" altLang="ko-KR" dirty="0" smtClean="0"/>
              <a:t>Web Sites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990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392" y="188640"/>
            <a:ext cx="10972800" cy="1143000"/>
          </a:xfrm>
        </p:spPr>
        <p:txBody>
          <a:bodyPr/>
          <a:lstStyle/>
          <a:p>
            <a:r>
              <a:rPr lang="en-US" altLang="ko-KR" dirty="0" smtClean="0"/>
              <a:t>R </a:t>
            </a:r>
            <a:r>
              <a:rPr lang="ko-KR" altLang="en-US" dirty="0" smtClean="0"/>
              <a:t>프로그래밍 환경</a:t>
            </a:r>
            <a:r>
              <a:rPr lang="en-US" altLang="ko-KR" dirty="0" smtClean="0"/>
              <a:t>: R Studio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556792"/>
            <a:ext cx="7872875" cy="4900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39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In-memory computing</a:t>
            </a:r>
          </a:p>
          <a:p>
            <a:r>
              <a:rPr lang="en-US" altLang="ko-KR" dirty="0"/>
              <a:t>Object-oriented programming</a:t>
            </a:r>
          </a:p>
          <a:p>
            <a:r>
              <a:rPr lang="en-US" altLang="ko-KR" dirty="0"/>
              <a:t>Up-to-date</a:t>
            </a:r>
            <a:r>
              <a:rPr lang="ko-KR" altLang="en-US" dirty="0"/>
              <a:t> </a:t>
            </a:r>
            <a:r>
              <a:rPr lang="en-US" altLang="ko-KR" dirty="0"/>
              <a:t>data analysis packages</a:t>
            </a:r>
          </a:p>
          <a:p>
            <a:r>
              <a:rPr lang="en-US" altLang="ko-KR" dirty="0"/>
              <a:t>Data visualization</a:t>
            </a:r>
          </a:p>
          <a:p>
            <a:r>
              <a:rPr lang="en-US" altLang="ko-KR" dirty="0"/>
              <a:t>Effective text processing and analysis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빅데이터분석도구 </a:t>
            </a:r>
            <a:r>
              <a:rPr lang="en-US" altLang="ko-KR" dirty="0" smtClean="0"/>
              <a:t>R</a:t>
            </a:r>
            <a:r>
              <a:rPr lang="ko-KR" altLang="en-US" dirty="0" smtClean="0"/>
              <a:t>의 장점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11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 </a:t>
            </a:r>
            <a:r>
              <a:rPr lang="ko-KR" altLang="en-US" dirty="0" smtClean="0"/>
              <a:t>패키지의 지속적 개발</a:t>
            </a:r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313" y="1527175"/>
            <a:ext cx="6091374" cy="459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00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4000" dirty="0" smtClean="0"/>
              <a:t>데이터분석 플랫폼으로서 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 smtClean="0"/>
              <a:t>R</a:t>
            </a:r>
            <a:r>
              <a:rPr lang="ko-KR" altLang="en-US" sz="4000" dirty="0" smtClean="0"/>
              <a:t>의 활용</a:t>
            </a:r>
            <a:endParaRPr lang="ko-KR" altLang="en-US" sz="4000" dirty="0"/>
          </a:p>
        </p:txBody>
      </p:sp>
      <p:pic>
        <p:nvPicPr>
          <p:cNvPr id="4" name="그림 3" descr="기업체R활용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776" y="1463154"/>
            <a:ext cx="4790090" cy="2106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960" y="1463154"/>
            <a:ext cx="6652338" cy="4100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777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80122" y="323632"/>
            <a:ext cx="2016224" cy="1008112"/>
          </a:xfrm>
        </p:spPr>
        <p:txBody>
          <a:bodyPr>
            <a:noAutofit/>
          </a:bodyPr>
          <a:lstStyle/>
          <a:p>
            <a:r>
              <a:rPr lang="en-US" altLang="ko-KR" sz="4000" dirty="0" smtClean="0"/>
              <a:t>R</a:t>
            </a:r>
            <a:br>
              <a:rPr lang="en-US" altLang="ko-KR" sz="4000" dirty="0" smtClean="0"/>
            </a:br>
            <a:r>
              <a:rPr lang="ko-KR" altLang="en-US" sz="4000" dirty="0" smtClean="0"/>
              <a:t>패키</a:t>
            </a:r>
            <a:r>
              <a:rPr lang="ko-KR" altLang="en-US" sz="4000" dirty="0"/>
              <a:t>지</a:t>
            </a:r>
          </a:p>
        </p:txBody>
      </p:sp>
      <p:pic>
        <p:nvPicPr>
          <p:cNvPr id="36866" name="Picture 2" descr="LKF2-eVZHWtc-4734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722" y="0"/>
            <a:ext cx="63082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5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머신러닝 관련 </a:t>
            </a:r>
            <a:r>
              <a:rPr lang="en-US" altLang="ko-KR" dirty="0" smtClean="0"/>
              <a:t>R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391" y="1527175"/>
            <a:ext cx="7421217" cy="459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828910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TM02900743[[fn=식물]]</Template>
  <TotalTime>4782</TotalTime>
  <Words>2832</Words>
  <Application>Microsoft Office PowerPoint</Application>
  <PresentationFormat>사용자 지정</PresentationFormat>
  <Paragraphs>663</Paragraphs>
  <Slides>94</Slides>
  <Notes>8</Notes>
  <HiddenSlides>0</HiddenSlides>
  <MMClips>0</MMClips>
  <ScaleCrop>false</ScaleCrop>
  <HeadingPairs>
    <vt:vector size="6" baseType="variant">
      <vt:variant>
        <vt:lpstr>테마</vt:lpstr>
      </vt:variant>
      <vt:variant>
        <vt:i4>2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94</vt:i4>
      </vt:variant>
    </vt:vector>
  </HeadingPairs>
  <TitlesOfParts>
    <vt:vector size="98" baseType="lpstr">
      <vt:lpstr>HDOfficeLightV0</vt:lpstr>
      <vt:lpstr>New_Education02</vt:lpstr>
      <vt:lpstr>VISIO</vt:lpstr>
      <vt:lpstr>Worksheet</vt:lpstr>
      <vt:lpstr>빅데이터 이해와 활용</vt:lpstr>
      <vt:lpstr>본 수업의 키워드</vt:lpstr>
      <vt:lpstr>수업 목표</vt:lpstr>
      <vt:lpstr>공학 소양 배양 능력 (수행 준거)</vt:lpstr>
      <vt:lpstr>교재</vt:lpstr>
      <vt:lpstr>강의 홈페이지</vt:lpstr>
      <vt:lpstr>강의진행 및 평가 방식</vt:lpstr>
      <vt:lpstr>수업 목차 (진행 중 수정 될 수 있음)</vt:lpstr>
      <vt:lpstr>R 프로그래밍 환경: R Studio</vt:lpstr>
      <vt:lpstr>유의사항</vt:lpstr>
      <vt:lpstr>Contact</vt:lpstr>
      <vt:lpstr>소프트웨어시스템실습 1강: 빅데이터 및 R분석도구의 소개</vt:lpstr>
      <vt:lpstr>Word Cloud (미국)</vt:lpstr>
      <vt:lpstr>Word Cloud (한국)</vt:lpstr>
      <vt:lpstr>Association Patterns</vt:lpstr>
      <vt:lpstr>Prediction</vt:lpstr>
      <vt:lpstr>Prediction</vt:lpstr>
      <vt:lpstr>Image Recognition</vt:lpstr>
      <vt:lpstr>Big Data: 3V  5V</vt:lpstr>
      <vt:lpstr>How much data?</vt:lpstr>
      <vt:lpstr>Big Data EveryWhere! </vt:lpstr>
      <vt:lpstr>Data 유형</vt:lpstr>
      <vt:lpstr>데이터 분석을 왜 하는가?</vt:lpstr>
      <vt:lpstr>데이터 패러다임 변화</vt:lpstr>
      <vt:lpstr>빅데이터 관련 주요 용어</vt:lpstr>
      <vt:lpstr>PowerPoint 프레젠테이션</vt:lpstr>
      <vt:lpstr>Data Mining 학문의 융합성</vt:lpstr>
      <vt:lpstr>빅데이터 분석 = 데이터사이언스</vt:lpstr>
      <vt:lpstr>Big Data Analysis  (including Data Mining)</vt:lpstr>
      <vt:lpstr>Data Scientist</vt:lpstr>
      <vt:lpstr>빅데이터(분석) 활용 분야</vt:lpstr>
      <vt:lpstr>빅데이터(분석) 활용</vt:lpstr>
      <vt:lpstr>빅데이터(분석) 적용사례</vt:lpstr>
      <vt:lpstr>빅데이터(분석) 적용사례</vt:lpstr>
      <vt:lpstr>빅데이터(분석) 적용사례</vt:lpstr>
      <vt:lpstr>빅데이터(분석) 적용사례</vt:lpstr>
      <vt:lpstr>빅데이터(분석) 적용사례</vt:lpstr>
      <vt:lpstr>빅데이터(분석) 적용사례</vt:lpstr>
      <vt:lpstr>빅데이터(분석) 적용사례</vt:lpstr>
      <vt:lpstr>빅데이터(분석) 적용사례</vt:lpstr>
      <vt:lpstr>빅데이터(분석) 적용사례</vt:lpstr>
      <vt:lpstr>빅데이터(분석) 적용사례</vt:lpstr>
      <vt:lpstr>빅데이터(분석) 적용사례</vt:lpstr>
      <vt:lpstr>빅데이터(분석) 적용사례</vt:lpstr>
      <vt:lpstr>빅데이터(분석) 적용사례 | 식품건강</vt:lpstr>
      <vt:lpstr>빅데이터(분석) 적용사례 | 보건의료</vt:lpstr>
      <vt:lpstr>빅데이터(분석) 적용사례 | 외식업소 추천</vt:lpstr>
      <vt:lpstr>빅데이터(분석) 적용사례 | 여행코스  추천</vt:lpstr>
      <vt:lpstr>빅데이터(분석) 적용사례 : opinion (text) 분석</vt:lpstr>
      <vt:lpstr>빅데이터(분석) 적용사례 : opinion (text) 분석</vt:lpstr>
      <vt:lpstr>빅데이터(분석) 적용사례</vt:lpstr>
      <vt:lpstr>빅데이터(분석) 이론의 키워드</vt:lpstr>
      <vt:lpstr>빅데이터(분석)을 위한 기초이론</vt:lpstr>
      <vt:lpstr>빅데이터(분석)의 결과는?</vt:lpstr>
      <vt:lpstr>제동거리 데이터 분석</vt:lpstr>
      <vt:lpstr>제동 거리 예측 </vt:lpstr>
      <vt:lpstr>빅데이터(분석) 결과</vt:lpstr>
      <vt:lpstr>빅데이터(분석) 이론적 토대: Machine Learning (기계학습)</vt:lpstr>
      <vt:lpstr>Regression vs. Classification</vt:lpstr>
      <vt:lpstr>자동 분류 Classification</vt:lpstr>
      <vt:lpstr>자동 분류 시스템 구조</vt:lpstr>
      <vt:lpstr>예측모델의 생성: 의사결정 트리 (Decision Tree)</vt:lpstr>
      <vt:lpstr>회귀분석 Regression</vt:lpstr>
      <vt:lpstr>회귀분석 Regression</vt:lpstr>
      <vt:lpstr>클러스터링 Clustering</vt:lpstr>
      <vt:lpstr>Clustering의 용도</vt:lpstr>
      <vt:lpstr>Clustering의 용도</vt:lpstr>
      <vt:lpstr>설명모델의 생성: 거리기반 클러스터링</vt:lpstr>
      <vt:lpstr>연관마이닝 Association Mining</vt:lpstr>
      <vt:lpstr>빅데이터 분석을 잘하기 위해서는...</vt:lpstr>
      <vt:lpstr>데이터 통찰 : 스키마 이해</vt:lpstr>
      <vt:lpstr>데이터 통찰 : 콘텐츠 이해</vt:lpstr>
      <vt:lpstr>PowerPoint 프레젠테이션</vt:lpstr>
      <vt:lpstr>예 : 붓꽃(iris) 데이터 </vt:lpstr>
      <vt:lpstr>예 : 붓꽃(iris) 데이터 </vt:lpstr>
      <vt:lpstr>예: 붓꽃(iris) 데이터 </vt:lpstr>
      <vt:lpstr>예 : 붓꽃(iris) 데이터 </vt:lpstr>
      <vt:lpstr>예 : 붓꽃(iris) 데이터 </vt:lpstr>
      <vt:lpstr>예 : 붓꽃(iris) 데이터 </vt:lpstr>
      <vt:lpstr>분석의 목적: 붓꽃(iris) 품종 분류 </vt:lpstr>
      <vt:lpstr>예 : 붓꽃(iris) 데이터 </vt:lpstr>
      <vt:lpstr>예: 붓꽃(iris) 데이터 자동분류 모델</vt:lpstr>
      <vt:lpstr>데이터 통찰 : 데이터 융합</vt:lpstr>
      <vt:lpstr>빅데이터분석 프로세스</vt:lpstr>
      <vt:lpstr>빅데이터 분석 프로세스 R 코드</vt:lpstr>
      <vt:lpstr>빅데이터분석 도구: Python vs. R</vt:lpstr>
      <vt:lpstr>R 개발 환경: R Studio &amp; Shiny</vt:lpstr>
      <vt:lpstr>데이터 시각화 Data Visualization</vt:lpstr>
      <vt:lpstr>R을 위한 Web Sites</vt:lpstr>
      <vt:lpstr>빅데이터분석도구 R의 장점</vt:lpstr>
      <vt:lpstr>R 패키지의 지속적 개발</vt:lpstr>
      <vt:lpstr>데이터분석 플랫폼으로서  R의 활용</vt:lpstr>
      <vt:lpstr>R 패키지</vt:lpstr>
      <vt:lpstr>머신러닝 관련 R 패키지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삼성전자 SW 트랙 운영을 위한  서울시립대학교 전기전자컴퓨터공학부 워크샵 </dc:title>
  <dc:creator>uos</dc:creator>
  <cp:lastModifiedBy>Windows 사용자</cp:lastModifiedBy>
  <cp:revision>151</cp:revision>
  <cp:lastPrinted>2015-02-04T02:20:31Z</cp:lastPrinted>
  <dcterms:created xsi:type="dcterms:W3CDTF">2014-02-24T06:09:18Z</dcterms:created>
  <dcterms:modified xsi:type="dcterms:W3CDTF">2018-09-04T08:35:55Z</dcterms:modified>
</cp:coreProperties>
</file>